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sldIdLst>
    <p:sldId id="256" r:id="rId2"/>
    <p:sldId id="257" r:id="rId3"/>
    <p:sldId id="268" r:id="rId4"/>
    <p:sldId id="269" r:id="rId5"/>
    <p:sldId id="270" r:id="rId6"/>
    <p:sldId id="267" r:id="rId7"/>
    <p:sldId id="271" r:id="rId8"/>
    <p:sldId id="273" r:id="rId9"/>
    <p:sldId id="272" r:id="rId10"/>
    <p:sldId id="274" r:id="rId11"/>
    <p:sldId id="275" r:id="rId12"/>
    <p:sldId id="276" r:id="rId13"/>
    <p:sldId id="306" r:id="rId14"/>
    <p:sldId id="278" r:id="rId15"/>
    <p:sldId id="277" r:id="rId16"/>
    <p:sldId id="279" r:id="rId17"/>
    <p:sldId id="308" r:id="rId18"/>
    <p:sldId id="307" r:id="rId19"/>
    <p:sldId id="309" r:id="rId20"/>
    <p:sldId id="280" r:id="rId21"/>
    <p:sldId id="310" r:id="rId22"/>
    <p:sldId id="311" r:id="rId23"/>
    <p:sldId id="312" r:id="rId24"/>
    <p:sldId id="313" r:id="rId25"/>
    <p:sldId id="281" r:id="rId26"/>
    <p:sldId id="282" r:id="rId27"/>
    <p:sldId id="283" r:id="rId28"/>
    <p:sldId id="314" r:id="rId29"/>
    <p:sldId id="284" r:id="rId30"/>
    <p:sldId id="285" r:id="rId31"/>
    <p:sldId id="286" r:id="rId32"/>
    <p:sldId id="288" r:id="rId33"/>
    <p:sldId id="290" r:id="rId34"/>
    <p:sldId id="292" r:id="rId35"/>
    <p:sldId id="291" r:id="rId36"/>
    <p:sldId id="293" r:id="rId37"/>
    <p:sldId id="294" r:id="rId38"/>
    <p:sldId id="295" r:id="rId39"/>
    <p:sldId id="296" r:id="rId40"/>
    <p:sldId id="297" r:id="rId41"/>
    <p:sldId id="299" r:id="rId42"/>
    <p:sldId id="300" r:id="rId43"/>
    <p:sldId id="301" r:id="rId44"/>
    <p:sldId id="302" r:id="rId45"/>
    <p:sldId id="303" r:id="rId46"/>
    <p:sldId id="304" r:id="rId47"/>
    <p:sldId id="305" r:id="rId4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59" autoAdjust="0"/>
    <p:restoredTop sz="94660"/>
  </p:normalViewPr>
  <p:slideViewPr>
    <p:cSldViewPr snapToGrid="0">
      <p:cViewPr varScale="1">
        <p:scale>
          <a:sx n="111" d="100"/>
          <a:sy n="111" d="100"/>
        </p:scale>
        <p:origin x="115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12/27/2024</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‹Nº›</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839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12/27/2024</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‹Nº›</a:t>
            </a:fld>
            <a:endParaRPr lang="en-US"/>
          </a:p>
        </p:txBody>
      </p:sp>
    </p:spTree>
    <p:extLst>
      <p:ext uri="{BB962C8B-B14F-4D97-AF65-F5344CB8AC3E}">
        <p14:creationId xmlns:p14="http://schemas.microsoft.com/office/powerpoint/2010/main" val="3117760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12/27/2024</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‹Nº›</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71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12/27/2024</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‹Nº›</a:t>
            </a:fld>
            <a:endParaRPr lang="en-US"/>
          </a:p>
        </p:txBody>
      </p:sp>
    </p:spTree>
    <p:extLst>
      <p:ext uri="{BB962C8B-B14F-4D97-AF65-F5344CB8AC3E}">
        <p14:creationId xmlns:p14="http://schemas.microsoft.com/office/powerpoint/2010/main" val="172230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12/27/2024</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‹Nº›</a:t>
            </a:fld>
            <a:endParaRPr lang="en-US"/>
          </a:p>
        </p:txBody>
      </p:sp>
    </p:spTree>
    <p:extLst>
      <p:ext uri="{BB962C8B-B14F-4D97-AF65-F5344CB8AC3E}">
        <p14:creationId xmlns:p14="http://schemas.microsoft.com/office/powerpoint/2010/main" val="2652813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12/27/2024</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‹Nº›</a:t>
            </a:fld>
            <a:endParaRPr lang="en-US"/>
          </a:p>
        </p:txBody>
      </p:sp>
    </p:spTree>
    <p:extLst>
      <p:ext uri="{BB962C8B-B14F-4D97-AF65-F5344CB8AC3E}">
        <p14:creationId xmlns:p14="http://schemas.microsoft.com/office/powerpoint/2010/main" val="991867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12/27/2024</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‹Nº›</a:t>
            </a:fld>
            <a:endParaRPr lang="en-US"/>
          </a:p>
        </p:txBody>
      </p:sp>
    </p:spTree>
    <p:extLst>
      <p:ext uri="{BB962C8B-B14F-4D97-AF65-F5344CB8AC3E}">
        <p14:creationId xmlns:p14="http://schemas.microsoft.com/office/powerpoint/2010/main" val="816934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12/27/2024</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‹Nº›</a:t>
            </a:fld>
            <a:endParaRPr lang="en-US"/>
          </a:p>
        </p:txBody>
      </p:sp>
    </p:spTree>
    <p:extLst>
      <p:ext uri="{BB962C8B-B14F-4D97-AF65-F5344CB8AC3E}">
        <p14:creationId xmlns:p14="http://schemas.microsoft.com/office/powerpoint/2010/main" val="1587656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12/27/2024</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‹Nº›</a:t>
            </a:fld>
            <a:endParaRPr lang="en-US"/>
          </a:p>
        </p:txBody>
      </p:sp>
    </p:spTree>
    <p:extLst>
      <p:ext uri="{BB962C8B-B14F-4D97-AF65-F5344CB8AC3E}">
        <p14:creationId xmlns:p14="http://schemas.microsoft.com/office/powerpoint/2010/main" val="972362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12/27/2024</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‹Nº›</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298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12/27/2024</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‹Nº›</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094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12/27/2024</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‹Nº›</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78804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A9327B-0F60-46E3-AD80-CE7383856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F3316F-AE07-12A6-90FD-C6E39D06DB6A}"/>
              </a:ext>
            </a:extLst>
          </p:cNvPr>
          <p:cNvSpPr>
            <a:spLocks noGrp="1"/>
          </p:cNvSpPr>
          <p:nvPr>
            <p:ph type="ctrTitle"/>
          </p:nvPr>
        </p:nvSpPr>
        <p:spPr>
          <a:xfrm>
            <a:off x="77638" y="5074990"/>
            <a:ext cx="11999343" cy="1696746"/>
          </a:xfrm>
        </p:spPr>
        <p:txBody>
          <a:bodyPr anchor="ctr" anchorCtr="0">
            <a:normAutofit/>
          </a:bodyPr>
          <a:lstStyle/>
          <a:p>
            <a:pPr algn="ctr"/>
            <a:r>
              <a:rPr lang="es-ES" sz="6000" b="1" dirty="0">
                <a:solidFill>
                  <a:srgbClr val="FF0000"/>
                </a:solidFill>
                <a:effectLst>
                  <a:outerShdw blurRad="38100" dist="38100" dir="2700000" algn="tl">
                    <a:srgbClr val="000000">
                      <a:alpha val="43137"/>
                    </a:srgbClr>
                  </a:outerShdw>
                </a:effectLst>
                <a:latin typeface="Amasis MT Pro Black" panose="020F0502020204030204" pitchFamily="18" charset="0"/>
              </a:rPr>
              <a:t>INSTALACIÓN DE MYSQL</a:t>
            </a:r>
          </a:p>
        </p:txBody>
      </p:sp>
      <p:pic>
        <p:nvPicPr>
          <p:cNvPr id="4" name="Picture 3" descr="Arte de círculo 3D de neón">
            <a:extLst>
              <a:ext uri="{FF2B5EF4-FFF2-40B4-BE49-F238E27FC236}">
                <a16:creationId xmlns:a16="http://schemas.microsoft.com/office/drawing/2014/main" id="{AD445625-5069-3F78-FA14-1373E529847B}"/>
              </a:ext>
            </a:extLst>
          </p:cNvPr>
          <p:cNvPicPr>
            <a:picLocks noChangeAspect="1"/>
          </p:cNvPicPr>
          <p:nvPr/>
        </p:nvPicPr>
        <p:blipFill>
          <a:blip r:embed="rId2"/>
          <a:srcRect t="40905" b="9707"/>
          <a:stretch/>
        </p:blipFill>
        <p:spPr>
          <a:xfrm>
            <a:off x="20" y="0"/>
            <a:ext cx="12191980" cy="4923691"/>
          </a:xfrm>
          <a:prstGeom prst="rect">
            <a:avLst/>
          </a:prstGeom>
        </p:spPr>
      </p:pic>
      <p:cxnSp>
        <p:nvCxnSpPr>
          <p:cNvPr id="11" name="Straight Connector 10">
            <a:extLst>
              <a:ext uri="{FF2B5EF4-FFF2-40B4-BE49-F238E27FC236}">
                <a16:creationId xmlns:a16="http://schemas.microsoft.com/office/drawing/2014/main" id="{BD1C99D0-461D-4A91-81EF-CCCD798B37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3053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098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81589-54B4-80CF-B728-ED3B6647647A}"/>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092C5E12-2F8B-9404-877B-8F629CE76245}"/>
              </a:ext>
            </a:extLst>
          </p:cNvPr>
          <p:cNvSpPr txBox="1"/>
          <p:nvPr/>
        </p:nvSpPr>
        <p:spPr>
          <a:xfrm>
            <a:off x="2015449" y="13776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335BFB77-E8EA-18A0-CA89-887F490BC444}"/>
              </a:ext>
            </a:extLst>
          </p:cNvPr>
          <p:cNvPicPr>
            <a:picLocks noChangeAspect="1"/>
          </p:cNvPicPr>
          <p:nvPr/>
        </p:nvPicPr>
        <p:blipFill>
          <a:blip r:embed="rId2"/>
          <a:stretch>
            <a:fillRect/>
          </a:stretch>
        </p:blipFill>
        <p:spPr>
          <a:xfrm>
            <a:off x="199935" y="1280064"/>
            <a:ext cx="11764903" cy="49740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2BE492B2-D899-BAE1-26D5-A2435940F8FE}"/>
              </a:ext>
            </a:extLst>
          </p:cNvPr>
          <p:cNvSpPr txBox="1"/>
          <p:nvPr/>
        </p:nvSpPr>
        <p:spPr>
          <a:xfrm>
            <a:off x="207040" y="2152483"/>
            <a:ext cx="5857332"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derecho en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 installer</a:t>
            </a:r>
          </a:p>
        </p:txBody>
      </p:sp>
      <p:sp>
        <p:nvSpPr>
          <p:cNvPr id="6" name="CuadroTexto 5">
            <a:extLst>
              <a:ext uri="{FF2B5EF4-FFF2-40B4-BE49-F238E27FC236}">
                <a16:creationId xmlns:a16="http://schemas.microsoft.com/office/drawing/2014/main" id="{24D696A4-8FE7-1E40-0834-63A290F54575}"/>
              </a:ext>
            </a:extLst>
          </p:cNvPr>
          <p:cNvSpPr txBox="1"/>
          <p:nvPr/>
        </p:nvSpPr>
        <p:spPr>
          <a:xfrm>
            <a:off x="6547453" y="2713008"/>
            <a:ext cx="4563374"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la opción: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Instalar</a:t>
            </a:r>
          </a:p>
        </p:txBody>
      </p:sp>
    </p:spTree>
    <p:extLst>
      <p:ext uri="{BB962C8B-B14F-4D97-AF65-F5344CB8AC3E}">
        <p14:creationId xmlns:p14="http://schemas.microsoft.com/office/powerpoint/2010/main" val="2703395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D59D6-1DAF-A4F8-A010-1D9F04C41650}"/>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5131E9D3-67F6-FB6E-B4A0-CD1CAE02C7E7}"/>
              </a:ext>
            </a:extLst>
          </p:cNvPr>
          <p:cNvSpPr txBox="1"/>
          <p:nvPr/>
        </p:nvSpPr>
        <p:spPr>
          <a:xfrm>
            <a:off x="2029062" y="13776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17" name="Imagen 16">
            <a:extLst>
              <a:ext uri="{FF2B5EF4-FFF2-40B4-BE49-F238E27FC236}">
                <a16:creationId xmlns:a16="http://schemas.microsoft.com/office/drawing/2014/main" id="{BDF19326-549F-5B23-9562-1CF9032C5B2B}"/>
              </a:ext>
            </a:extLst>
          </p:cNvPr>
          <p:cNvPicPr>
            <a:picLocks noChangeAspect="1"/>
          </p:cNvPicPr>
          <p:nvPr/>
        </p:nvPicPr>
        <p:blipFill>
          <a:blip r:embed="rId2"/>
          <a:stretch>
            <a:fillRect/>
          </a:stretch>
        </p:blipFill>
        <p:spPr>
          <a:xfrm>
            <a:off x="296353" y="1677387"/>
            <a:ext cx="11335428" cy="4214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CuadroTexto 17">
            <a:extLst>
              <a:ext uri="{FF2B5EF4-FFF2-40B4-BE49-F238E27FC236}">
                <a16:creationId xmlns:a16="http://schemas.microsoft.com/office/drawing/2014/main" id="{0EE0D78F-4555-F5F1-B91D-5A3FE782D2FB}"/>
              </a:ext>
            </a:extLst>
          </p:cNvPr>
          <p:cNvSpPr txBox="1"/>
          <p:nvPr/>
        </p:nvSpPr>
        <p:spPr>
          <a:xfrm>
            <a:off x="5132718" y="1746851"/>
            <a:ext cx="4925680"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Se activa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Windows Installer</a:t>
            </a:r>
          </a:p>
        </p:txBody>
      </p:sp>
    </p:spTree>
    <p:extLst>
      <p:ext uri="{BB962C8B-B14F-4D97-AF65-F5344CB8AC3E}">
        <p14:creationId xmlns:p14="http://schemas.microsoft.com/office/powerpoint/2010/main" val="160811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32D95-F721-D90F-A589-1919A77DD753}"/>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510A7F31-C371-661A-908E-2F33419ACCE7}"/>
              </a:ext>
            </a:extLst>
          </p:cNvPr>
          <p:cNvSpPr txBox="1"/>
          <p:nvPr/>
        </p:nvSpPr>
        <p:spPr>
          <a:xfrm>
            <a:off x="2029062" y="13776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11" name="Imagen 10" descr="Texto&#10;&#10;Descripción generada automáticamente con confianza media">
            <a:extLst>
              <a:ext uri="{FF2B5EF4-FFF2-40B4-BE49-F238E27FC236}">
                <a16:creationId xmlns:a16="http://schemas.microsoft.com/office/drawing/2014/main" id="{464F61CF-D0B6-C1B3-A191-407B64A9E8C5}"/>
              </a:ext>
            </a:extLst>
          </p:cNvPr>
          <p:cNvPicPr>
            <a:picLocks noChangeAspect="1"/>
          </p:cNvPicPr>
          <p:nvPr/>
        </p:nvPicPr>
        <p:blipFill>
          <a:blip r:embed="rId2">
            <a:extLst>
              <a:ext uri="{28A0092B-C50C-407E-A947-70E740481C1C}">
                <a14:useLocalDpi xmlns:a14="http://schemas.microsoft.com/office/drawing/2010/main" val="0"/>
              </a:ext>
            </a:extLst>
          </a:blip>
          <a:srcRect l="22107" t="22013" r="11477" b="12200"/>
          <a:stretch/>
        </p:blipFill>
        <p:spPr>
          <a:xfrm>
            <a:off x="3752487" y="1009290"/>
            <a:ext cx="7548113" cy="5607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CuadroTexto 11">
            <a:extLst>
              <a:ext uri="{FF2B5EF4-FFF2-40B4-BE49-F238E27FC236}">
                <a16:creationId xmlns:a16="http://schemas.microsoft.com/office/drawing/2014/main" id="{2548F93B-7E92-6EE9-C684-45DCABE024F2}"/>
              </a:ext>
            </a:extLst>
          </p:cNvPr>
          <p:cNvSpPr txBox="1"/>
          <p:nvPr/>
        </p:nvSpPr>
        <p:spPr>
          <a:xfrm>
            <a:off x="417871" y="5680495"/>
            <a:ext cx="3558903"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Sí</a:t>
            </a:r>
            <a:endParaRPr lang="es-ES" sz="2800" b="1" dirty="0">
              <a:solidFill>
                <a:srgbClr val="FF0000"/>
              </a:solidFill>
              <a:effectLst>
                <a:outerShdw blurRad="38100" dist="38100" dir="2700000" algn="tl">
                  <a:srgbClr val="000000">
                    <a:alpha val="43137"/>
                  </a:srgbClr>
                </a:outerShdw>
              </a:effectLst>
              <a:latin typeface="Aptos Black" panose="020F0502020204030204" pitchFamily="34" charset="0"/>
            </a:endParaRPr>
          </a:p>
        </p:txBody>
      </p:sp>
    </p:spTree>
    <p:extLst>
      <p:ext uri="{BB962C8B-B14F-4D97-AF65-F5344CB8AC3E}">
        <p14:creationId xmlns:p14="http://schemas.microsoft.com/office/powerpoint/2010/main" val="3016274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A3DAA-7E7A-8289-7DE4-503D7F9818C4}"/>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D9CB159D-46B3-CBD3-630D-067631739FC5}"/>
              </a:ext>
            </a:extLst>
          </p:cNvPr>
          <p:cNvSpPr txBox="1"/>
          <p:nvPr/>
        </p:nvSpPr>
        <p:spPr>
          <a:xfrm>
            <a:off x="2029062" y="13776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sp>
        <p:nvSpPr>
          <p:cNvPr id="9" name="CuadroTexto 8">
            <a:extLst>
              <a:ext uri="{FF2B5EF4-FFF2-40B4-BE49-F238E27FC236}">
                <a16:creationId xmlns:a16="http://schemas.microsoft.com/office/drawing/2014/main" id="{33243676-0EEF-7DB9-C896-6EA37E5A54F7}"/>
              </a:ext>
            </a:extLst>
          </p:cNvPr>
          <p:cNvSpPr txBox="1"/>
          <p:nvPr/>
        </p:nvSpPr>
        <p:spPr>
          <a:xfrm>
            <a:off x="2530232" y="5634052"/>
            <a:ext cx="7291926"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sz="2800" b="1" dirty="0">
                <a:effectLst>
                  <a:outerShdw blurRad="38100" dist="38100" dir="2700000" algn="tl">
                    <a:srgbClr val="000000">
                      <a:alpha val="43137"/>
                    </a:srgbClr>
                  </a:outerShdw>
                </a:effectLst>
                <a:latin typeface="Aptos Black" panose="020F0502020204030204" pitchFamily="34" charset="0"/>
              </a:rPr>
              <a:t>Se muestra un cuadro de progreso de configuración de la instalación de MySQL</a:t>
            </a:r>
            <a:endParaRPr lang="es-ES" sz="2800" b="1" dirty="0">
              <a:solidFill>
                <a:srgbClr val="FF0000"/>
              </a:solidFill>
              <a:effectLst>
                <a:outerShdw blurRad="38100" dist="38100" dir="2700000" algn="tl">
                  <a:srgbClr val="000000">
                    <a:alpha val="43137"/>
                  </a:srgbClr>
                </a:outerShdw>
              </a:effectLst>
              <a:latin typeface="Aptos Black" panose="020F0502020204030204" pitchFamily="34" charset="0"/>
            </a:endParaRPr>
          </a:p>
        </p:txBody>
      </p:sp>
      <p:pic>
        <p:nvPicPr>
          <p:cNvPr id="10" name="Imagen 9">
            <a:extLst>
              <a:ext uri="{FF2B5EF4-FFF2-40B4-BE49-F238E27FC236}">
                <a16:creationId xmlns:a16="http://schemas.microsoft.com/office/drawing/2014/main" id="{3B31DE64-54BE-4FA3-763A-194C1F6F3DE0}"/>
              </a:ext>
            </a:extLst>
          </p:cNvPr>
          <p:cNvPicPr>
            <a:picLocks noChangeAspect="1"/>
          </p:cNvPicPr>
          <p:nvPr/>
        </p:nvPicPr>
        <p:blipFill>
          <a:blip r:embed="rId2"/>
          <a:stretch>
            <a:fillRect/>
          </a:stretch>
        </p:blipFill>
        <p:spPr>
          <a:xfrm>
            <a:off x="385583" y="1125023"/>
            <a:ext cx="11581224" cy="43613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8925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1AEEE-DB96-FB34-F519-B85DF09B4313}"/>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C04D35B1-1019-3A16-4AB3-D4D3B61595DE}"/>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9" name="Imagen 8" descr="Interfaz de usuario gráfica&#10;&#10;Descripción generada automáticamente con confianza baja">
            <a:extLst>
              <a:ext uri="{FF2B5EF4-FFF2-40B4-BE49-F238E27FC236}">
                <a16:creationId xmlns:a16="http://schemas.microsoft.com/office/drawing/2014/main" id="{0D18BF45-57BF-F383-9C45-5D3C4664232F}"/>
              </a:ext>
            </a:extLst>
          </p:cNvPr>
          <p:cNvPicPr>
            <a:picLocks noChangeAspect="1"/>
          </p:cNvPicPr>
          <p:nvPr/>
        </p:nvPicPr>
        <p:blipFill>
          <a:blip r:embed="rId2">
            <a:extLst>
              <a:ext uri="{28A0092B-C50C-407E-A947-70E740481C1C}">
                <a14:useLocalDpi xmlns:a14="http://schemas.microsoft.com/office/drawing/2010/main" val="0"/>
              </a:ext>
            </a:extLst>
          </a:blip>
          <a:srcRect l="17672" t="16730" r="8270" b="11521"/>
          <a:stretch/>
        </p:blipFill>
        <p:spPr>
          <a:xfrm>
            <a:off x="3631725" y="855447"/>
            <a:ext cx="8070707" cy="5864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uadroTexto 9">
            <a:extLst>
              <a:ext uri="{FF2B5EF4-FFF2-40B4-BE49-F238E27FC236}">
                <a16:creationId xmlns:a16="http://schemas.microsoft.com/office/drawing/2014/main" id="{A39731B7-B123-D249-D705-1F7A625E33DF}"/>
              </a:ext>
            </a:extLst>
          </p:cNvPr>
          <p:cNvSpPr txBox="1"/>
          <p:nvPr/>
        </p:nvSpPr>
        <p:spPr>
          <a:xfrm>
            <a:off x="426502" y="5827208"/>
            <a:ext cx="3558903"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Sí</a:t>
            </a:r>
            <a:endParaRPr lang="es-ES" sz="2800" b="1" dirty="0">
              <a:solidFill>
                <a:srgbClr val="FF0000"/>
              </a:solidFill>
              <a:effectLst>
                <a:outerShdw blurRad="38100" dist="38100" dir="2700000" algn="tl">
                  <a:srgbClr val="000000">
                    <a:alpha val="43137"/>
                  </a:srgbClr>
                </a:outerShdw>
              </a:effectLst>
              <a:latin typeface="Aptos Black" panose="020F0502020204030204" pitchFamily="34" charset="0"/>
            </a:endParaRPr>
          </a:p>
        </p:txBody>
      </p:sp>
    </p:spTree>
    <p:extLst>
      <p:ext uri="{BB962C8B-B14F-4D97-AF65-F5344CB8AC3E}">
        <p14:creationId xmlns:p14="http://schemas.microsoft.com/office/powerpoint/2010/main" val="796679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B85C5-5312-33B3-55E8-8684BA027D7B}"/>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17ED4B9C-8EEA-3806-DA2C-53D72C0A584F}"/>
              </a:ext>
            </a:extLst>
          </p:cNvPr>
          <p:cNvSpPr txBox="1"/>
          <p:nvPr/>
        </p:nvSpPr>
        <p:spPr>
          <a:xfrm>
            <a:off x="2250499" y="13776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14" name="Imagen 13">
            <a:extLst>
              <a:ext uri="{FF2B5EF4-FFF2-40B4-BE49-F238E27FC236}">
                <a16:creationId xmlns:a16="http://schemas.microsoft.com/office/drawing/2014/main" id="{317CC245-4DAF-C397-A99A-06774F1A9F7F}"/>
              </a:ext>
            </a:extLst>
          </p:cNvPr>
          <p:cNvPicPr>
            <a:picLocks noChangeAspect="1"/>
          </p:cNvPicPr>
          <p:nvPr/>
        </p:nvPicPr>
        <p:blipFill>
          <a:blip r:embed="rId2"/>
          <a:stretch>
            <a:fillRect/>
          </a:stretch>
        </p:blipFill>
        <p:spPr>
          <a:xfrm>
            <a:off x="150155" y="1001741"/>
            <a:ext cx="11885400" cy="5666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CuadroTexto 14">
            <a:extLst>
              <a:ext uri="{FF2B5EF4-FFF2-40B4-BE49-F238E27FC236}">
                <a16:creationId xmlns:a16="http://schemas.microsoft.com/office/drawing/2014/main" id="{3F373044-5BDE-D98A-DB5E-AFE620EF4DF5}"/>
              </a:ext>
            </a:extLst>
          </p:cNvPr>
          <p:cNvSpPr txBox="1"/>
          <p:nvPr/>
        </p:nvSpPr>
        <p:spPr>
          <a:xfrm>
            <a:off x="461006" y="5890763"/>
            <a:ext cx="6629906"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Se prepara el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asistente de instalación</a:t>
            </a:r>
          </a:p>
        </p:txBody>
      </p:sp>
    </p:spTree>
    <p:extLst>
      <p:ext uri="{BB962C8B-B14F-4D97-AF65-F5344CB8AC3E}">
        <p14:creationId xmlns:p14="http://schemas.microsoft.com/office/powerpoint/2010/main" val="3818474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50352-1E5D-89EC-6FE7-F66516B78365}"/>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E6D9203A-E388-1521-835B-7BA043FDBFBC}"/>
              </a:ext>
            </a:extLst>
          </p:cNvPr>
          <p:cNvSpPr txBox="1"/>
          <p:nvPr/>
        </p:nvSpPr>
        <p:spPr>
          <a:xfrm>
            <a:off x="209923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10" name="Imagen 9">
            <a:extLst>
              <a:ext uri="{FF2B5EF4-FFF2-40B4-BE49-F238E27FC236}">
                <a16:creationId xmlns:a16="http://schemas.microsoft.com/office/drawing/2014/main" id="{F889CC05-2F24-BC4F-474B-BA04D1357A9A}"/>
              </a:ext>
            </a:extLst>
          </p:cNvPr>
          <p:cNvPicPr>
            <a:picLocks noChangeAspect="1"/>
          </p:cNvPicPr>
          <p:nvPr/>
        </p:nvPicPr>
        <p:blipFill>
          <a:blip r:embed="rId2"/>
          <a:stretch>
            <a:fillRect/>
          </a:stretch>
        </p:blipFill>
        <p:spPr>
          <a:xfrm>
            <a:off x="2261001" y="840411"/>
            <a:ext cx="7810337" cy="5892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uadroTexto 10">
            <a:extLst>
              <a:ext uri="{FF2B5EF4-FFF2-40B4-BE49-F238E27FC236}">
                <a16:creationId xmlns:a16="http://schemas.microsoft.com/office/drawing/2014/main" id="{013D8616-346E-A2A4-67E4-CF2185A22726}"/>
              </a:ext>
            </a:extLst>
          </p:cNvPr>
          <p:cNvSpPr txBox="1"/>
          <p:nvPr/>
        </p:nvSpPr>
        <p:spPr>
          <a:xfrm>
            <a:off x="1495252" y="4126533"/>
            <a:ext cx="3239727"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la opción:</a:t>
            </a:r>
          </a:p>
          <a:p>
            <a:pPr algn="ct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Custom</a:t>
            </a:r>
          </a:p>
        </p:txBody>
      </p:sp>
      <p:sp>
        <p:nvSpPr>
          <p:cNvPr id="12" name="CuadroTexto 11">
            <a:extLst>
              <a:ext uri="{FF2B5EF4-FFF2-40B4-BE49-F238E27FC236}">
                <a16:creationId xmlns:a16="http://schemas.microsoft.com/office/drawing/2014/main" id="{6B3E4BA4-8676-896D-D99E-E5ACD2A118B3}"/>
              </a:ext>
            </a:extLst>
          </p:cNvPr>
          <p:cNvSpPr txBox="1"/>
          <p:nvPr/>
        </p:nvSpPr>
        <p:spPr>
          <a:xfrm>
            <a:off x="4289921" y="6103849"/>
            <a:ext cx="3881883"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Next</a:t>
            </a:r>
          </a:p>
        </p:txBody>
      </p:sp>
    </p:spTree>
    <p:extLst>
      <p:ext uri="{BB962C8B-B14F-4D97-AF65-F5344CB8AC3E}">
        <p14:creationId xmlns:p14="http://schemas.microsoft.com/office/powerpoint/2010/main" val="3112209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20F66-9BF9-4FFE-892A-024B54A3F708}"/>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681A840D-BB5A-2D1B-8A46-E4B9BD552F1C}"/>
              </a:ext>
            </a:extLst>
          </p:cNvPr>
          <p:cNvSpPr txBox="1"/>
          <p:nvPr/>
        </p:nvSpPr>
        <p:spPr>
          <a:xfrm>
            <a:off x="2230111"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8EC978E2-F700-4E0D-79D6-05783DE2122E}"/>
              </a:ext>
            </a:extLst>
          </p:cNvPr>
          <p:cNvPicPr>
            <a:picLocks noChangeAspect="1"/>
          </p:cNvPicPr>
          <p:nvPr/>
        </p:nvPicPr>
        <p:blipFill>
          <a:blip r:embed="rId2"/>
          <a:stretch>
            <a:fillRect/>
          </a:stretch>
        </p:blipFill>
        <p:spPr>
          <a:xfrm>
            <a:off x="2415155" y="853940"/>
            <a:ext cx="7763786" cy="58574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DADC2C18-ABE8-FFBE-270A-95A788DF23E8}"/>
              </a:ext>
            </a:extLst>
          </p:cNvPr>
          <p:cNvSpPr txBox="1"/>
          <p:nvPr/>
        </p:nvSpPr>
        <p:spPr>
          <a:xfrm>
            <a:off x="5867454" y="2052204"/>
            <a:ext cx="4216828"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1.- Seleccionar la opción: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Servers</a:t>
            </a:r>
          </a:p>
        </p:txBody>
      </p:sp>
      <p:sp>
        <p:nvSpPr>
          <p:cNvPr id="5" name="CuadroTexto 4">
            <a:extLst>
              <a:ext uri="{FF2B5EF4-FFF2-40B4-BE49-F238E27FC236}">
                <a16:creationId xmlns:a16="http://schemas.microsoft.com/office/drawing/2014/main" id="{9B36E76D-BB73-03F2-BEE6-DAFE198A9D35}"/>
              </a:ext>
            </a:extLst>
          </p:cNvPr>
          <p:cNvSpPr txBox="1"/>
          <p:nvPr/>
        </p:nvSpPr>
        <p:spPr>
          <a:xfrm>
            <a:off x="1128679" y="2845790"/>
            <a:ext cx="3719371"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2.- Clic en el signo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a:t>
            </a:r>
            <a:r>
              <a:rPr lang="es-ES" sz="2800" b="1" dirty="0">
                <a:effectLst>
                  <a:outerShdw blurRad="38100" dist="38100" dir="2700000" algn="tl">
                    <a:srgbClr val="000000">
                      <a:alpha val="43137"/>
                    </a:srgbClr>
                  </a:outerShdw>
                </a:effectLst>
                <a:latin typeface="Aptos Black" panose="020F0502020204030204" pitchFamily="34" charset="0"/>
              </a:rPr>
              <a:t>, para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expandir</a:t>
            </a:r>
          </a:p>
        </p:txBody>
      </p:sp>
    </p:spTree>
    <p:extLst>
      <p:ext uri="{BB962C8B-B14F-4D97-AF65-F5344CB8AC3E}">
        <p14:creationId xmlns:p14="http://schemas.microsoft.com/office/powerpoint/2010/main" val="428724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3FDA8-F92B-43B1-FCF7-42B1788C7DF0}"/>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B0384FF8-2E54-29A4-40CF-F290591B3F20}"/>
              </a:ext>
            </a:extLst>
          </p:cNvPr>
          <p:cNvSpPr txBox="1"/>
          <p:nvPr/>
        </p:nvSpPr>
        <p:spPr>
          <a:xfrm>
            <a:off x="1994010"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BAA27E08-51C3-C31B-0E83-D8040293DB7E}"/>
              </a:ext>
            </a:extLst>
          </p:cNvPr>
          <p:cNvPicPr>
            <a:picLocks noChangeAspect="1"/>
          </p:cNvPicPr>
          <p:nvPr/>
        </p:nvPicPr>
        <p:blipFill>
          <a:blip r:embed="rId2"/>
          <a:stretch>
            <a:fillRect/>
          </a:stretch>
        </p:blipFill>
        <p:spPr>
          <a:xfrm>
            <a:off x="2317622" y="945262"/>
            <a:ext cx="7486650" cy="5648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0D78C792-E721-E3C3-89C4-C2F05FF70767}"/>
              </a:ext>
            </a:extLst>
          </p:cNvPr>
          <p:cNvSpPr txBox="1"/>
          <p:nvPr/>
        </p:nvSpPr>
        <p:spPr>
          <a:xfrm>
            <a:off x="5781191" y="2224733"/>
            <a:ext cx="4216828"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1.- Seleccionar la opción: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Server</a:t>
            </a:r>
          </a:p>
        </p:txBody>
      </p:sp>
      <p:sp>
        <p:nvSpPr>
          <p:cNvPr id="10" name="CuadroTexto 9">
            <a:extLst>
              <a:ext uri="{FF2B5EF4-FFF2-40B4-BE49-F238E27FC236}">
                <a16:creationId xmlns:a16="http://schemas.microsoft.com/office/drawing/2014/main" id="{725DA9C3-4F3C-3276-A7FF-FF80599B7277}"/>
              </a:ext>
            </a:extLst>
          </p:cNvPr>
          <p:cNvSpPr txBox="1"/>
          <p:nvPr/>
        </p:nvSpPr>
        <p:spPr>
          <a:xfrm>
            <a:off x="947525" y="2871668"/>
            <a:ext cx="3719371"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2.- Clic en el signo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a:t>
            </a:r>
            <a:r>
              <a:rPr lang="es-ES" sz="2800" b="1" dirty="0">
                <a:effectLst>
                  <a:outerShdw blurRad="38100" dist="38100" dir="2700000" algn="tl">
                    <a:srgbClr val="000000">
                      <a:alpha val="43137"/>
                    </a:srgbClr>
                  </a:outerShdw>
                </a:effectLst>
                <a:latin typeface="Aptos Black" panose="020F0502020204030204" pitchFamily="34" charset="0"/>
              </a:rPr>
              <a:t>, para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expandir</a:t>
            </a:r>
          </a:p>
        </p:txBody>
      </p:sp>
    </p:spTree>
    <p:extLst>
      <p:ext uri="{BB962C8B-B14F-4D97-AF65-F5344CB8AC3E}">
        <p14:creationId xmlns:p14="http://schemas.microsoft.com/office/powerpoint/2010/main" val="1258785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196D-8EA7-4D35-E681-101FB7928187}"/>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087C47E2-77B6-B58E-51E8-A9A69E97AF0C}"/>
              </a:ext>
            </a:extLst>
          </p:cNvPr>
          <p:cNvSpPr txBox="1"/>
          <p:nvPr/>
        </p:nvSpPr>
        <p:spPr>
          <a:xfrm>
            <a:off x="1963391"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CD711357-32CC-57C3-52A8-478FB57DA322}"/>
              </a:ext>
            </a:extLst>
          </p:cNvPr>
          <p:cNvPicPr>
            <a:picLocks noChangeAspect="1"/>
          </p:cNvPicPr>
          <p:nvPr/>
        </p:nvPicPr>
        <p:blipFill>
          <a:blip r:embed="rId2"/>
          <a:stretch>
            <a:fillRect/>
          </a:stretch>
        </p:blipFill>
        <p:spPr>
          <a:xfrm>
            <a:off x="2287003" y="1010278"/>
            <a:ext cx="7486650" cy="5648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733645FB-D258-4676-B501-30BAA313AA54}"/>
              </a:ext>
            </a:extLst>
          </p:cNvPr>
          <p:cNvSpPr txBox="1"/>
          <p:nvPr/>
        </p:nvSpPr>
        <p:spPr>
          <a:xfrm>
            <a:off x="6111234" y="2444380"/>
            <a:ext cx="3645167"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1.- Clic en la opción:</a:t>
            </a:r>
          </a:p>
          <a:p>
            <a:pPr algn="ctr"/>
            <a:r>
              <a:rPr lang="es-ES" sz="2800" b="1" dirty="0">
                <a:effectLst>
                  <a:outerShdw blurRad="38100" dist="38100" dir="2700000" algn="tl">
                    <a:srgbClr val="000000">
                      <a:alpha val="43137"/>
                    </a:srgbClr>
                  </a:outerShdw>
                </a:effectLst>
                <a:latin typeface="Aptos Black" panose="020F0502020204030204" pitchFamily="34" charset="0"/>
              </a:rPr>
              <a:t>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Server 8.0</a:t>
            </a:r>
          </a:p>
        </p:txBody>
      </p:sp>
      <p:sp>
        <p:nvSpPr>
          <p:cNvPr id="6" name="CuadroTexto 5">
            <a:extLst>
              <a:ext uri="{FF2B5EF4-FFF2-40B4-BE49-F238E27FC236}">
                <a16:creationId xmlns:a16="http://schemas.microsoft.com/office/drawing/2014/main" id="{EC2BCFD4-A944-1BBE-AF35-7846DCC748AC}"/>
              </a:ext>
            </a:extLst>
          </p:cNvPr>
          <p:cNvSpPr txBox="1"/>
          <p:nvPr/>
        </p:nvSpPr>
        <p:spPr>
          <a:xfrm>
            <a:off x="913019" y="2926068"/>
            <a:ext cx="3719371"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2.- Clic en el signo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a:t>
            </a:r>
            <a:r>
              <a:rPr lang="es-ES" sz="2800" b="1" dirty="0">
                <a:effectLst>
                  <a:outerShdw blurRad="38100" dist="38100" dir="2700000" algn="tl">
                    <a:srgbClr val="000000">
                      <a:alpha val="43137"/>
                    </a:srgbClr>
                  </a:outerShdw>
                </a:effectLst>
                <a:latin typeface="Aptos Black" panose="020F0502020204030204" pitchFamily="34" charset="0"/>
              </a:rPr>
              <a:t>, para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expandir</a:t>
            </a:r>
          </a:p>
        </p:txBody>
      </p:sp>
    </p:spTree>
    <p:extLst>
      <p:ext uri="{BB962C8B-B14F-4D97-AF65-F5344CB8AC3E}">
        <p14:creationId xmlns:p14="http://schemas.microsoft.com/office/powerpoint/2010/main" val="414781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8FD37899-1884-A3E2-03D4-FBDFECF5DE50}"/>
              </a:ext>
            </a:extLst>
          </p:cNvPr>
          <p:cNvSpPr txBox="1"/>
          <p:nvPr/>
        </p:nvSpPr>
        <p:spPr>
          <a:xfrm>
            <a:off x="122929" y="77374"/>
            <a:ext cx="11833281" cy="4774577"/>
          </a:xfrm>
          <a:prstGeom prst="rect">
            <a:avLst/>
          </a:prstGeom>
          <a:noFill/>
        </p:spPr>
        <p:txBody>
          <a:bodyPr wrap="square">
            <a:spAutoFit/>
          </a:bodyPr>
          <a:lstStyle/>
          <a:p>
            <a:pPr algn="ctr"/>
            <a:r>
              <a:rPr lang="es-ES" sz="4800" b="1" dirty="0">
                <a:solidFill>
                  <a:srgbClr val="FF0000"/>
                </a:solidFill>
                <a:effectLst>
                  <a:outerShdw blurRad="38100" dist="38100" dir="2700000" algn="tl">
                    <a:srgbClr val="000000">
                      <a:alpha val="43137"/>
                    </a:srgbClr>
                  </a:outerShdw>
                </a:effectLst>
                <a:latin typeface="Amasis MT Pro Black" panose="020F0502020204030204" pitchFamily="18" charset="0"/>
              </a:rPr>
              <a:t>¿QUÉ ES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a:p>
            <a:pPr algn="just">
              <a:lnSpc>
                <a:spcPct val="150000"/>
              </a:lnSpc>
            </a:pPr>
            <a:r>
              <a:rPr lang="es-ES" sz="4400" dirty="0">
                <a:solidFill>
                  <a:srgbClr val="002060"/>
                </a:solidFill>
                <a:latin typeface="Amasis MT Pro Black" panose="02040A04050005020304" pitchFamily="18" charset="0"/>
                <a:ea typeface="ADLaM Display" panose="020F0502020204030204" pitchFamily="2" charset="0"/>
                <a:cs typeface="ADLaM Display" panose="020F0502020204030204" pitchFamily="2" charset="0"/>
              </a:rPr>
              <a:t>MySQL es un sistema de gestión de bases de datos relacional más extendido en la actualidad al estar basada en código abierto. </a:t>
            </a:r>
          </a:p>
        </p:txBody>
      </p:sp>
      <p:pic>
        <p:nvPicPr>
          <p:cNvPr id="2" name="Picture 2" descr="MySQL, el sistema para gestión de bases de datos más popular">
            <a:extLst>
              <a:ext uri="{FF2B5EF4-FFF2-40B4-BE49-F238E27FC236}">
                <a16:creationId xmlns:a16="http://schemas.microsoft.com/office/drawing/2014/main" id="{E6CF1697-AEA7-BBD8-91C5-24363B5042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84" t="21756" r="11523" b="15777"/>
          <a:stretch/>
        </p:blipFill>
        <p:spPr bwMode="auto">
          <a:xfrm>
            <a:off x="5495027" y="3864635"/>
            <a:ext cx="5080956" cy="284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87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AFFD5-775D-F749-BFAE-50F66DE26CD4}"/>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463C2BC1-00C5-DCA8-7CFE-96E762FEF08F}"/>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4" name="Imagen 3">
            <a:extLst>
              <a:ext uri="{FF2B5EF4-FFF2-40B4-BE49-F238E27FC236}">
                <a16:creationId xmlns:a16="http://schemas.microsoft.com/office/drawing/2014/main" id="{21A51DFF-7AC1-6B24-D48B-CF42E47BE42C}"/>
              </a:ext>
            </a:extLst>
          </p:cNvPr>
          <p:cNvPicPr>
            <a:picLocks noChangeAspect="1"/>
          </p:cNvPicPr>
          <p:nvPr/>
        </p:nvPicPr>
        <p:blipFill>
          <a:blip r:embed="rId2"/>
          <a:stretch>
            <a:fillRect/>
          </a:stretch>
        </p:blipFill>
        <p:spPr>
          <a:xfrm>
            <a:off x="2169370" y="846821"/>
            <a:ext cx="7853259" cy="5924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93ABF6E4-164F-3376-9F98-F8138C02E629}"/>
              </a:ext>
            </a:extLst>
          </p:cNvPr>
          <p:cNvSpPr txBox="1"/>
          <p:nvPr/>
        </p:nvSpPr>
        <p:spPr>
          <a:xfrm>
            <a:off x="6792721" y="2566184"/>
            <a:ext cx="4749422"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1.- Clic en la opción:</a:t>
            </a:r>
          </a:p>
          <a:p>
            <a:pPr algn="ctr"/>
            <a:r>
              <a:rPr lang="es-ES" sz="2800" b="1" dirty="0">
                <a:effectLst>
                  <a:outerShdw blurRad="38100" dist="38100" dir="2700000" algn="tl">
                    <a:srgbClr val="000000">
                      <a:alpha val="43137"/>
                    </a:srgbClr>
                  </a:outerShdw>
                </a:effectLst>
                <a:latin typeface="Aptos Black" panose="020F0502020204030204" pitchFamily="34" charset="0"/>
              </a:rPr>
              <a:t>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Server 8.0.40 – X64</a:t>
            </a:r>
          </a:p>
        </p:txBody>
      </p:sp>
      <p:sp>
        <p:nvSpPr>
          <p:cNvPr id="6" name="CuadroTexto 5">
            <a:extLst>
              <a:ext uri="{FF2B5EF4-FFF2-40B4-BE49-F238E27FC236}">
                <a16:creationId xmlns:a16="http://schemas.microsoft.com/office/drawing/2014/main" id="{2E58D7EB-8353-1430-4B69-C39B470E30F4}"/>
              </a:ext>
            </a:extLst>
          </p:cNvPr>
          <p:cNvSpPr txBox="1"/>
          <p:nvPr/>
        </p:nvSpPr>
        <p:spPr>
          <a:xfrm>
            <a:off x="4743148" y="3809278"/>
            <a:ext cx="4918438"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2.- Clic en la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flecha derecha</a:t>
            </a:r>
          </a:p>
        </p:txBody>
      </p:sp>
    </p:spTree>
    <p:extLst>
      <p:ext uri="{BB962C8B-B14F-4D97-AF65-F5344CB8AC3E}">
        <p14:creationId xmlns:p14="http://schemas.microsoft.com/office/powerpoint/2010/main" val="2722633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50A6A-D852-D1E7-E611-D8BE7EBFE0F2}"/>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26781998-DA85-FC57-3EEE-977D0F7E55ED}"/>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981E3CBC-A523-F44F-51DC-15DEEE5648B1}"/>
              </a:ext>
            </a:extLst>
          </p:cNvPr>
          <p:cNvPicPr>
            <a:picLocks noChangeAspect="1"/>
          </p:cNvPicPr>
          <p:nvPr/>
        </p:nvPicPr>
        <p:blipFill>
          <a:blip r:embed="rId2"/>
          <a:stretch>
            <a:fillRect/>
          </a:stretch>
        </p:blipFill>
        <p:spPr>
          <a:xfrm>
            <a:off x="2200005" y="845314"/>
            <a:ext cx="7791989" cy="58786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0DD051E6-CB52-853E-22F2-307E4329F3DE}"/>
              </a:ext>
            </a:extLst>
          </p:cNvPr>
          <p:cNvSpPr txBox="1"/>
          <p:nvPr/>
        </p:nvSpPr>
        <p:spPr>
          <a:xfrm>
            <a:off x="6319364" y="3037149"/>
            <a:ext cx="3843573"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Opción Seleccionada</a:t>
            </a:r>
          </a:p>
        </p:txBody>
      </p:sp>
    </p:spTree>
    <p:extLst>
      <p:ext uri="{BB962C8B-B14F-4D97-AF65-F5344CB8AC3E}">
        <p14:creationId xmlns:p14="http://schemas.microsoft.com/office/powerpoint/2010/main" val="54226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A7C17-C3B6-B2CE-76D1-57200138A7C1}"/>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6477720C-6C93-545A-6B58-4F5A358D4287}"/>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325AFD83-625F-A59E-C7F9-00C166CC746B}"/>
              </a:ext>
            </a:extLst>
          </p:cNvPr>
          <p:cNvPicPr>
            <a:picLocks noChangeAspect="1"/>
          </p:cNvPicPr>
          <p:nvPr/>
        </p:nvPicPr>
        <p:blipFill>
          <a:blip r:embed="rId2"/>
          <a:stretch>
            <a:fillRect/>
          </a:stretch>
        </p:blipFill>
        <p:spPr>
          <a:xfrm>
            <a:off x="2776391" y="829569"/>
            <a:ext cx="7835122" cy="5911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91A097F1-4263-0F16-1454-DDC1CAB4E982}"/>
              </a:ext>
            </a:extLst>
          </p:cNvPr>
          <p:cNvSpPr txBox="1"/>
          <p:nvPr/>
        </p:nvSpPr>
        <p:spPr>
          <a:xfrm>
            <a:off x="1190446" y="3088492"/>
            <a:ext cx="4037162"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sz="2800" b="1" dirty="0">
                <a:effectLst>
                  <a:outerShdw blurRad="38100" dist="38100" dir="2700000" algn="tl">
                    <a:srgbClr val="000000">
                      <a:alpha val="43137"/>
                    </a:srgbClr>
                  </a:outerShdw>
                </a:effectLst>
                <a:latin typeface="Aptos Black" panose="020F0502020204030204" pitchFamily="34" charset="0"/>
              </a:rPr>
              <a:t>Clic en el signo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a:t>
            </a:r>
            <a:r>
              <a:rPr lang="es-ES" sz="2800" b="1" dirty="0">
                <a:effectLst>
                  <a:outerShdw blurRad="38100" dist="38100" dir="2700000" algn="tl">
                    <a:srgbClr val="000000">
                      <a:alpha val="43137"/>
                    </a:srgbClr>
                  </a:outerShdw>
                </a:effectLst>
                <a:latin typeface="Aptos Black" panose="020F0502020204030204" pitchFamily="34" charset="0"/>
              </a:rPr>
              <a:t>, de la opción: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Applications</a:t>
            </a:r>
            <a:r>
              <a:rPr lang="es-ES" sz="2800" b="1" dirty="0">
                <a:effectLst>
                  <a:outerShdw blurRad="38100" dist="38100" dir="2700000" algn="tl">
                    <a:srgbClr val="000000">
                      <a:alpha val="43137"/>
                    </a:srgbClr>
                  </a:outerShdw>
                </a:effectLst>
                <a:latin typeface="Aptos Black" panose="020F0502020204030204" pitchFamily="34" charset="0"/>
              </a:rPr>
              <a:t>, para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expandir.</a:t>
            </a:r>
          </a:p>
        </p:txBody>
      </p:sp>
    </p:spTree>
    <p:extLst>
      <p:ext uri="{BB962C8B-B14F-4D97-AF65-F5344CB8AC3E}">
        <p14:creationId xmlns:p14="http://schemas.microsoft.com/office/powerpoint/2010/main" val="1533191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DAEA5-713A-9BD3-D5C9-FBD9ED3F709E}"/>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310DF49A-BCC1-AAF1-5F68-5F215EF59932}"/>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ABE71019-78A8-0935-712D-6A051DCA7164}"/>
              </a:ext>
            </a:extLst>
          </p:cNvPr>
          <p:cNvPicPr>
            <a:picLocks noChangeAspect="1"/>
          </p:cNvPicPr>
          <p:nvPr/>
        </p:nvPicPr>
        <p:blipFill>
          <a:blip r:embed="rId2"/>
          <a:stretch>
            <a:fillRect/>
          </a:stretch>
        </p:blipFill>
        <p:spPr>
          <a:xfrm>
            <a:off x="2631982" y="820943"/>
            <a:ext cx="7790675" cy="58776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4949E579-2DC6-7BF1-4AFB-6566930CB2CC}"/>
              </a:ext>
            </a:extLst>
          </p:cNvPr>
          <p:cNvSpPr txBox="1"/>
          <p:nvPr/>
        </p:nvSpPr>
        <p:spPr>
          <a:xfrm>
            <a:off x="353681" y="3519813"/>
            <a:ext cx="4770407"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sz="2800" b="1" dirty="0">
                <a:effectLst>
                  <a:outerShdw blurRad="38100" dist="38100" dir="2700000" algn="tl">
                    <a:srgbClr val="000000">
                      <a:alpha val="43137"/>
                    </a:srgbClr>
                  </a:outerShdw>
                </a:effectLst>
                <a:latin typeface="Aptos Black" panose="020F0502020204030204" pitchFamily="34" charset="0"/>
              </a:rPr>
              <a:t>Clic en el signo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a:t>
            </a:r>
            <a:r>
              <a:rPr lang="es-ES" sz="2800" b="1" dirty="0">
                <a:effectLst>
                  <a:outerShdw blurRad="38100" dist="38100" dir="2700000" algn="tl">
                    <a:srgbClr val="000000">
                      <a:alpha val="43137"/>
                    </a:srgbClr>
                  </a:outerShdw>
                </a:effectLst>
                <a:latin typeface="Aptos Black" panose="020F0502020204030204" pitchFamily="34" charset="0"/>
              </a:rPr>
              <a:t>, de la opción: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Workbench </a:t>
            </a:r>
            <a:r>
              <a:rPr lang="es-ES" sz="2800" b="1" dirty="0">
                <a:effectLst>
                  <a:outerShdw blurRad="38100" dist="38100" dir="2700000" algn="tl">
                    <a:srgbClr val="000000">
                      <a:alpha val="43137"/>
                    </a:srgbClr>
                  </a:outerShdw>
                </a:effectLst>
                <a:latin typeface="Aptos Black" panose="020F0502020204030204" pitchFamily="34" charset="0"/>
              </a:rPr>
              <a:t>para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expandir</a:t>
            </a:r>
          </a:p>
        </p:txBody>
      </p:sp>
    </p:spTree>
    <p:extLst>
      <p:ext uri="{BB962C8B-B14F-4D97-AF65-F5344CB8AC3E}">
        <p14:creationId xmlns:p14="http://schemas.microsoft.com/office/powerpoint/2010/main" val="115414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5A567-214A-8A12-0AEB-45E29CA7E63E}"/>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8A77B2B0-3041-7D4D-7248-37919CBA9645}"/>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5" name="Imagen 4">
            <a:extLst>
              <a:ext uri="{FF2B5EF4-FFF2-40B4-BE49-F238E27FC236}">
                <a16:creationId xmlns:a16="http://schemas.microsoft.com/office/drawing/2014/main" id="{C4D1B44A-B55D-5843-0197-8DB2CF2543F4}"/>
              </a:ext>
            </a:extLst>
          </p:cNvPr>
          <p:cNvPicPr>
            <a:picLocks noChangeAspect="1"/>
          </p:cNvPicPr>
          <p:nvPr/>
        </p:nvPicPr>
        <p:blipFill>
          <a:blip r:embed="rId2"/>
          <a:stretch>
            <a:fillRect/>
          </a:stretch>
        </p:blipFill>
        <p:spPr>
          <a:xfrm>
            <a:off x="3121988" y="846821"/>
            <a:ext cx="7816309" cy="58970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A30E44F7-DED7-E529-53B2-88416DA3CF00}"/>
              </a:ext>
            </a:extLst>
          </p:cNvPr>
          <p:cNvSpPr txBox="1"/>
          <p:nvPr/>
        </p:nvSpPr>
        <p:spPr>
          <a:xfrm>
            <a:off x="336429" y="3485309"/>
            <a:ext cx="5305246"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sz="2800" b="1" dirty="0">
                <a:effectLst>
                  <a:outerShdw blurRad="38100" dist="38100" dir="2700000" algn="tl">
                    <a:srgbClr val="000000">
                      <a:alpha val="43137"/>
                    </a:srgbClr>
                  </a:outerShdw>
                </a:effectLst>
                <a:latin typeface="Aptos Black" panose="020F0502020204030204" pitchFamily="34" charset="0"/>
              </a:rPr>
              <a:t>Clic en el signo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a:t>
            </a:r>
            <a:r>
              <a:rPr lang="es-ES" sz="2800" b="1" dirty="0">
                <a:effectLst>
                  <a:outerShdw blurRad="38100" dist="38100" dir="2700000" algn="tl">
                    <a:srgbClr val="000000">
                      <a:alpha val="43137"/>
                    </a:srgbClr>
                  </a:outerShdw>
                </a:effectLst>
                <a:latin typeface="Aptos Black" panose="020F0502020204030204" pitchFamily="34" charset="0"/>
              </a:rPr>
              <a:t>, de la opción: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Workbench 8.0  </a:t>
            </a:r>
            <a:r>
              <a:rPr lang="es-ES" sz="2800" b="1" dirty="0">
                <a:effectLst>
                  <a:outerShdw blurRad="38100" dist="38100" dir="2700000" algn="tl">
                    <a:srgbClr val="000000">
                      <a:alpha val="43137"/>
                    </a:srgbClr>
                  </a:outerShdw>
                </a:effectLst>
                <a:latin typeface="Aptos Black" panose="020F0502020204030204" pitchFamily="34" charset="0"/>
              </a:rPr>
              <a:t>para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expandir.</a:t>
            </a:r>
          </a:p>
        </p:txBody>
      </p:sp>
    </p:spTree>
    <p:extLst>
      <p:ext uri="{BB962C8B-B14F-4D97-AF65-F5344CB8AC3E}">
        <p14:creationId xmlns:p14="http://schemas.microsoft.com/office/powerpoint/2010/main" val="3673699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08CA5-FCA9-568C-0E91-242A5781969F}"/>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809B226B-4F81-056A-1627-AB55AE017520}"/>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8D3A6D26-27F6-77E5-E308-631CAA8EC52F}"/>
              </a:ext>
            </a:extLst>
          </p:cNvPr>
          <p:cNvPicPr>
            <a:picLocks noChangeAspect="1"/>
          </p:cNvPicPr>
          <p:nvPr/>
        </p:nvPicPr>
        <p:blipFill>
          <a:blip r:embed="rId2"/>
          <a:stretch>
            <a:fillRect/>
          </a:stretch>
        </p:blipFill>
        <p:spPr>
          <a:xfrm>
            <a:off x="3138486" y="817933"/>
            <a:ext cx="7903326" cy="5962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2930FAC6-9DF0-61CA-84BE-6D70C662999D}"/>
              </a:ext>
            </a:extLst>
          </p:cNvPr>
          <p:cNvSpPr txBox="1"/>
          <p:nvPr/>
        </p:nvSpPr>
        <p:spPr>
          <a:xfrm>
            <a:off x="94890" y="3454878"/>
            <a:ext cx="5520905"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1.- Clic en la opción:</a:t>
            </a:r>
          </a:p>
          <a:p>
            <a:pPr algn="ctr"/>
            <a:r>
              <a:rPr lang="es-ES" sz="2800" b="1" dirty="0">
                <a:effectLst>
                  <a:outerShdw blurRad="38100" dist="38100" dir="2700000" algn="tl">
                    <a:srgbClr val="000000">
                      <a:alpha val="43137"/>
                    </a:srgbClr>
                  </a:outerShdw>
                </a:effectLst>
                <a:latin typeface="Aptos Black" panose="020F0502020204030204" pitchFamily="34" charset="0"/>
              </a:rPr>
              <a:t>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Workbench 8.0.40 – X64</a:t>
            </a:r>
          </a:p>
        </p:txBody>
      </p:sp>
      <p:sp>
        <p:nvSpPr>
          <p:cNvPr id="9" name="CuadroTexto 8">
            <a:extLst>
              <a:ext uri="{FF2B5EF4-FFF2-40B4-BE49-F238E27FC236}">
                <a16:creationId xmlns:a16="http://schemas.microsoft.com/office/drawing/2014/main" id="{0757B896-2E17-67DD-CE3B-C97B045225B6}"/>
              </a:ext>
            </a:extLst>
          </p:cNvPr>
          <p:cNvSpPr txBox="1"/>
          <p:nvPr/>
        </p:nvSpPr>
        <p:spPr>
          <a:xfrm>
            <a:off x="8249734" y="3090200"/>
            <a:ext cx="2783456"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la</a:t>
            </a:r>
          </a:p>
          <a:p>
            <a:pPr algn="ctr"/>
            <a:r>
              <a:rPr lang="es-ES" sz="2800" b="1" dirty="0">
                <a:effectLst>
                  <a:outerShdw blurRad="38100" dist="38100" dir="2700000" algn="tl">
                    <a:srgbClr val="000000">
                      <a:alpha val="43137"/>
                    </a:srgbClr>
                  </a:outerShdw>
                </a:effectLst>
                <a:latin typeface="Aptos Black" panose="020F0502020204030204" pitchFamily="34" charset="0"/>
              </a:rPr>
              <a:t>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flecha derecha</a:t>
            </a:r>
          </a:p>
        </p:txBody>
      </p:sp>
    </p:spTree>
    <p:extLst>
      <p:ext uri="{BB962C8B-B14F-4D97-AF65-F5344CB8AC3E}">
        <p14:creationId xmlns:p14="http://schemas.microsoft.com/office/powerpoint/2010/main" val="4005752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3EC53-DCEA-5BB9-A3DD-DDBE95825984}"/>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361DDE52-24BF-757D-CDE3-BB73A018BDD5}"/>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5" name="Imagen 4">
            <a:extLst>
              <a:ext uri="{FF2B5EF4-FFF2-40B4-BE49-F238E27FC236}">
                <a16:creationId xmlns:a16="http://schemas.microsoft.com/office/drawing/2014/main" id="{71A14030-54B9-3D5E-09C7-9070B9B3BE78}"/>
              </a:ext>
            </a:extLst>
          </p:cNvPr>
          <p:cNvPicPr>
            <a:picLocks noChangeAspect="1"/>
          </p:cNvPicPr>
          <p:nvPr/>
        </p:nvPicPr>
        <p:blipFill>
          <a:blip r:embed="rId2"/>
          <a:stretch>
            <a:fillRect/>
          </a:stretch>
        </p:blipFill>
        <p:spPr>
          <a:xfrm>
            <a:off x="2214651" y="820943"/>
            <a:ext cx="7762696" cy="5856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FFC4C64A-6B5B-E964-2533-D27C4F24A421}"/>
              </a:ext>
            </a:extLst>
          </p:cNvPr>
          <p:cNvSpPr txBox="1"/>
          <p:nvPr/>
        </p:nvSpPr>
        <p:spPr>
          <a:xfrm>
            <a:off x="6997434" y="3176017"/>
            <a:ext cx="2793545"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Opciones Seleccionadas</a:t>
            </a:r>
          </a:p>
        </p:txBody>
      </p:sp>
    </p:spTree>
    <p:extLst>
      <p:ext uri="{BB962C8B-B14F-4D97-AF65-F5344CB8AC3E}">
        <p14:creationId xmlns:p14="http://schemas.microsoft.com/office/powerpoint/2010/main" val="1168466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61E63-8E44-B1A4-2175-9CC1AD5BF22C}"/>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74E7DE8D-47BE-5E66-B3D0-8C2DEF145AB8}"/>
              </a:ext>
            </a:extLst>
          </p:cNvPr>
          <p:cNvSpPr txBox="1"/>
          <p:nvPr/>
        </p:nvSpPr>
        <p:spPr>
          <a:xfrm>
            <a:off x="2029062" y="34250"/>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5" name="Imagen 4">
            <a:extLst>
              <a:ext uri="{FF2B5EF4-FFF2-40B4-BE49-F238E27FC236}">
                <a16:creationId xmlns:a16="http://schemas.microsoft.com/office/drawing/2014/main" id="{3699F3AD-302F-C8E4-6603-E40821BA5BF4}"/>
              </a:ext>
            </a:extLst>
          </p:cNvPr>
          <p:cNvPicPr>
            <a:picLocks noChangeAspect="1"/>
          </p:cNvPicPr>
          <p:nvPr/>
        </p:nvPicPr>
        <p:blipFill>
          <a:blip r:embed="rId2"/>
          <a:stretch>
            <a:fillRect/>
          </a:stretch>
        </p:blipFill>
        <p:spPr>
          <a:xfrm>
            <a:off x="2184336" y="855194"/>
            <a:ext cx="7823327" cy="5902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F7BA9AF7-D09A-A468-6117-194B905FFE4B}"/>
              </a:ext>
            </a:extLst>
          </p:cNvPr>
          <p:cNvSpPr txBox="1"/>
          <p:nvPr/>
        </p:nvSpPr>
        <p:spPr>
          <a:xfrm>
            <a:off x="616790" y="3666818"/>
            <a:ext cx="4015598"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sz="2800" b="1" dirty="0">
                <a:effectLst>
                  <a:outerShdw blurRad="38100" dist="38100" dir="2700000" algn="tl">
                    <a:srgbClr val="000000">
                      <a:alpha val="43137"/>
                    </a:srgbClr>
                  </a:outerShdw>
                </a:effectLst>
                <a:latin typeface="Aptos Black" panose="020F0502020204030204" pitchFamily="34" charset="0"/>
              </a:rPr>
              <a:t>Clic en el signo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a:t>
            </a:r>
            <a:r>
              <a:rPr lang="es-ES" sz="2800" b="1" dirty="0">
                <a:effectLst>
                  <a:outerShdw blurRad="38100" dist="38100" dir="2700000" algn="tl">
                    <a:srgbClr val="000000">
                      <a:alpha val="43137"/>
                    </a:srgbClr>
                  </a:outerShdw>
                </a:effectLst>
                <a:latin typeface="Aptos Black" panose="020F0502020204030204" pitchFamily="34" charset="0"/>
              </a:rPr>
              <a:t>, de la opción: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Shell, </a:t>
            </a:r>
            <a:r>
              <a:rPr lang="es-ES" sz="2800" b="1" dirty="0">
                <a:effectLst>
                  <a:outerShdw blurRad="38100" dist="38100" dir="2700000" algn="tl">
                    <a:srgbClr val="000000">
                      <a:alpha val="43137"/>
                    </a:srgbClr>
                  </a:outerShdw>
                </a:effectLst>
                <a:latin typeface="Aptos Black" panose="020F0502020204030204" pitchFamily="34" charset="0"/>
              </a:rPr>
              <a:t>para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expandir.</a:t>
            </a:r>
          </a:p>
        </p:txBody>
      </p:sp>
    </p:spTree>
    <p:extLst>
      <p:ext uri="{BB962C8B-B14F-4D97-AF65-F5344CB8AC3E}">
        <p14:creationId xmlns:p14="http://schemas.microsoft.com/office/powerpoint/2010/main" val="821568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E0DE6-C351-AABE-E830-C7314860DF46}"/>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D2294678-4953-A253-3D4A-3214E8A6D7BF}"/>
              </a:ext>
            </a:extLst>
          </p:cNvPr>
          <p:cNvSpPr txBox="1"/>
          <p:nvPr/>
        </p:nvSpPr>
        <p:spPr>
          <a:xfrm>
            <a:off x="2339600" y="34250"/>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736B7933-8E91-FEAF-C5A5-E39D71B3E5BC}"/>
              </a:ext>
            </a:extLst>
          </p:cNvPr>
          <p:cNvPicPr>
            <a:picLocks noChangeAspect="1"/>
          </p:cNvPicPr>
          <p:nvPr/>
        </p:nvPicPr>
        <p:blipFill>
          <a:blip r:embed="rId2"/>
          <a:stretch>
            <a:fillRect/>
          </a:stretch>
        </p:blipFill>
        <p:spPr>
          <a:xfrm>
            <a:off x="2505731" y="842655"/>
            <a:ext cx="7801612" cy="58859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872EC789-7B1A-64E3-F9B5-89F5BEF3A604}"/>
              </a:ext>
            </a:extLst>
          </p:cNvPr>
          <p:cNvSpPr txBox="1"/>
          <p:nvPr/>
        </p:nvSpPr>
        <p:spPr>
          <a:xfrm>
            <a:off x="659919" y="3761706"/>
            <a:ext cx="4455542"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sz="2800" b="1" dirty="0">
                <a:effectLst>
                  <a:outerShdw blurRad="38100" dist="38100" dir="2700000" algn="tl">
                    <a:srgbClr val="000000">
                      <a:alpha val="43137"/>
                    </a:srgbClr>
                  </a:outerShdw>
                </a:effectLst>
                <a:latin typeface="Aptos Black" panose="020F0502020204030204" pitchFamily="34" charset="0"/>
              </a:rPr>
              <a:t>Clic en el signo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a:t>
            </a:r>
            <a:r>
              <a:rPr lang="es-ES" sz="2800" b="1" dirty="0">
                <a:effectLst>
                  <a:outerShdw blurRad="38100" dist="38100" dir="2700000" algn="tl">
                    <a:srgbClr val="000000">
                      <a:alpha val="43137"/>
                    </a:srgbClr>
                  </a:outerShdw>
                </a:effectLst>
                <a:latin typeface="Aptos Black" panose="020F0502020204030204" pitchFamily="34" charset="0"/>
              </a:rPr>
              <a:t>, de la opción: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Shell 8.0, </a:t>
            </a:r>
            <a:r>
              <a:rPr lang="es-ES" sz="2800" b="1" dirty="0">
                <a:effectLst>
                  <a:outerShdw blurRad="38100" dist="38100" dir="2700000" algn="tl">
                    <a:srgbClr val="000000">
                      <a:alpha val="43137"/>
                    </a:srgbClr>
                  </a:outerShdw>
                </a:effectLst>
                <a:latin typeface="Aptos Black" panose="020F0502020204030204" pitchFamily="34" charset="0"/>
              </a:rPr>
              <a:t>para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expandir.</a:t>
            </a:r>
          </a:p>
        </p:txBody>
      </p:sp>
    </p:spTree>
    <p:extLst>
      <p:ext uri="{BB962C8B-B14F-4D97-AF65-F5344CB8AC3E}">
        <p14:creationId xmlns:p14="http://schemas.microsoft.com/office/powerpoint/2010/main" val="93228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E0317-564F-AF2A-CB2A-E3D650EC5E4E}"/>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31D4DAC4-9A90-82A3-2CD2-F89AEFB2F9BD}"/>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9" name="Imagen 8">
            <a:extLst>
              <a:ext uri="{FF2B5EF4-FFF2-40B4-BE49-F238E27FC236}">
                <a16:creationId xmlns:a16="http://schemas.microsoft.com/office/drawing/2014/main" id="{99576C07-D194-2A24-E517-F6EE6D1915EE}"/>
              </a:ext>
            </a:extLst>
          </p:cNvPr>
          <p:cNvPicPr>
            <a:picLocks noChangeAspect="1"/>
          </p:cNvPicPr>
          <p:nvPr/>
        </p:nvPicPr>
        <p:blipFill>
          <a:blip r:embed="rId2"/>
          <a:stretch>
            <a:fillRect/>
          </a:stretch>
        </p:blipFill>
        <p:spPr>
          <a:xfrm>
            <a:off x="2693803" y="838195"/>
            <a:ext cx="7822304" cy="5901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CuadroTexto 9">
            <a:extLst>
              <a:ext uri="{FF2B5EF4-FFF2-40B4-BE49-F238E27FC236}">
                <a16:creationId xmlns:a16="http://schemas.microsoft.com/office/drawing/2014/main" id="{C2F83711-1C87-50C4-05AE-2E2F6783088B}"/>
              </a:ext>
            </a:extLst>
          </p:cNvPr>
          <p:cNvSpPr txBox="1"/>
          <p:nvPr/>
        </p:nvSpPr>
        <p:spPr>
          <a:xfrm>
            <a:off x="543609" y="3916658"/>
            <a:ext cx="4597883"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1.- Clic en la opción:</a:t>
            </a:r>
          </a:p>
          <a:p>
            <a:pPr algn="ctr"/>
            <a:r>
              <a:rPr lang="es-ES" sz="2800" b="1" dirty="0">
                <a:effectLst>
                  <a:outerShdw blurRad="38100" dist="38100" dir="2700000" algn="tl">
                    <a:srgbClr val="000000">
                      <a:alpha val="43137"/>
                    </a:srgbClr>
                  </a:outerShdw>
                </a:effectLst>
                <a:latin typeface="Aptos Black" panose="020F0502020204030204" pitchFamily="34" charset="0"/>
              </a:rPr>
              <a:t>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Shell 8.0.40 – X64</a:t>
            </a:r>
          </a:p>
        </p:txBody>
      </p:sp>
      <p:sp>
        <p:nvSpPr>
          <p:cNvPr id="11" name="CuadroTexto 10">
            <a:extLst>
              <a:ext uri="{FF2B5EF4-FFF2-40B4-BE49-F238E27FC236}">
                <a16:creationId xmlns:a16="http://schemas.microsoft.com/office/drawing/2014/main" id="{032D1B08-A0ED-880D-6722-CC86E69EF368}"/>
              </a:ext>
            </a:extLst>
          </p:cNvPr>
          <p:cNvSpPr txBox="1"/>
          <p:nvPr/>
        </p:nvSpPr>
        <p:spPr>
          <a:xfrm>
            <a:off x="7813461" y="3204720"/>
            <a:ext cx="2783456"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la</a:t>
            </a:r>
          </a:p>
          <a:p>
            <a:pPr algn="ctr"/>
            <a:r>
              <a:rPr lang="es-ES" sz="2800" b="1" dirty="0">
                <a:effectLst>
                  <a:outerShdw blurRad="38100" dist="38100" dir="2700000" algn="tl">
                    <a:srgbClr val="000000">
                      <a:alpha val="43137"/>
                    </a:srgbClr>
                  </a:outerShdw>
                </a:effectLst>
                <a:latin typeface="Aptos Black" panose="020F0502020204030204" pitchFamily="34" charset="0"/>
              </a:rPr>
              <a:t>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flecha derecha</a:t>
            </a:r>
          </a:p>
        </p:txBody>
      </p:sp>
    </p:spTree>
    <p:extLst>
      <p:ext uri="{BB962C8B-B14F-4D97-AF65-F5344CB8AC3E}">
        <p14:creationId xmlns:p14="http://schemas.microsoft.com/office/powerpoint/2010/main" val="98127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A2FF4-A36B-61ED-C7EF-F2C62A5DC958}"/>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570894D7-F28C-0B9F-0F98-8BDADB4986E8}"/>
              </a:ext>
            </a:extLst>
          </p:cNvPr>
          <p:cNvSpPr txBox="1"/>
          <p:nvPr/>
        </p:nvSpPr>
        <p:spPr>
          <a:xfrm>
            <a:off x="97051" y="16994"/>
            <a:ext cx="12005809" cy="6805902"/>
          </a:xfrm>
          <a:prstGeom prst="rect">
            <a:avLst/>
          </a:prstGeom>
          <a:noFill/>
        </p:spPr>
        <p:txBody>
          <a:bodyPr wrap="square">
            <a:spAutoFit/>
          </a:bodyPr>
          <a:lstStyle/>
          <a:p>
            <a:pPr algn="ctr"/>
            <a:r>
              <a:rPr lang="es-ES" sz="4800" b="1" dirty="0">
                <a:solidFill>
                  <a:srgbClr val="FF0000"/>
                </a:solidFill>
                <a:effectLst>
                  <a:outerShdw blurRad="38100" dist="38100" dir="2700000" algn="tl">
                    <a:srgbClr val="000000">
                      <a:alpha val="43137"/>
                    </a:srgbClr>
                  </a:outerShdw>
                </a:effectLst>
                <a:latin typeface="Amasis MT Pro Black" panose="020F0502020204030204" pitchFamily="18" charset="0"/>
              </a:rPr>
              <a:t>¿QUÉ ES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a:p>
            <a:pPr algn="just">
              <a:lnSpc>
                <a:spcPct val="150000"/>
              </a:lnSpc>
            </a:pPr>
            <a:r>
              <a:rPr lang="es-ES" sz="4400" dirty="0">
                <a:solidFill>
                  <a:srgbClr val="002060"/>
                </a:solidFill>
                <a:latin typeface="Amasis MT Pro Black" panose="02040A04050005020304" pitchFamily="18" charset="0"/>
                <a:ea typeface="ADLaM Display" panose="020F0502020204030204" pitchFamily="2" charset="0"/>
                <a:cs typeface="ADLaM Display" panose="020F0502020204030204" pitchFamily="2" charset="0"/>
              </a:rPr>
              <a:t>MySQL es un sistema de gestión de bases de datos que cuenta con una doble licencia. Por una parte, es de código abierto, pero por otra, cuenta con una versión comercial gestionada por la compañía Oracle.</a:t>
            </a:r>
          </a:p>
        </p:txBody>
      </p:sp>
      <p:pic>
        <p:nvPicPr>
          <p:cNvPr id="5" name="Imagen 4">
            <a:extLst>
              <a:ext uri="{FF2B5EF4-FFF2-40B4-BE49-F238E27FC236}">
                <a16:creationId xmlns:a16="http://schemas.microsoft.com/office/drawing/2014/main" id="{42583A85-8696-196A-BC15-AB8AEC785C73}"/>
              </a:ext>
            </a:extLst>
          </p:cNvPr>
          <p:cNvPicPr>
            <a:picLocks noChangeAspect="1"/>
          </p:cNvPicPr>
          <p:nvPr/>
        </p:nvPicPr>
        <p:blipFill>
          <a:blip r:embed="rId2"/>
          <a:stretch>
            <a:fillRect/>
          </a:stretch>
        </p:blipFill>
        <p:spPr>
          <a:xfrm>
            <a:off x="2107723" y="10060"/>
            <a:ext cx="1214887" cy="1214887"/>
          </a:xfrm>
          <a:prstGeom prst="rect">
            <a:avLst/>
          </a:prstGeom>
        </p:spPr>
      </p:pic>
      <p:pic>
        <p:nvPicPr>
          <p:cNvPr id="6" name="Imagen 5">
            <a:extLst>
              <a:ext uri="{FF2B5EF4-FFF2-40B4-BE49-F238E27FC236}">
                <a16:creationId xmlns:a16="http://schemas.microsoft.com/office/drawing/2014/main" id="{A09412D4-D9DE-2741-AEA7-B4D9993D31E0}"/>
              </a:ext>
            </a:extLst>
          </p:cNvPr>
          <p:cNvPicPr>
            <a:picLocks noChangeAspect="1"/>
          </p:cNvPicPr>
          <p:nvPr/>
        </p:nvPicPr>
        <p:blipFill>
          <a:blip r:embed="rId2"/>
          <a:stretch>
            <a:fillRect/>
          </a:stretch>
        </p:blipFill>
        <p:spPr>
          <a:xfrm>
            <a:off x="8876588" y="10060"/>
            <a:ext cx="1214887" cy="1214887"/>
          </a:xfrm>
          <a:prstGeom prst="rect">
            <a:avLst/>
          </a:prstGeom>
        </p:spPr>
      </p:pic>
    </p:spTree>
    <p:extLst>
      <p:ext uri="{BB962C8B-B14F-4D97-AF65-F5344CB8AC3E}">
        <p14:creationId xmlns:p14="http://schemas.microsoft.com/office/powerpoint/2010/main" val="137505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828DF-6C64-05A9-4A56-FD24BCAE1F22}"/>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CD4E2C73-03D3-0DE9-236E-D0807490C5E4}"/>
              </a:ext>
            </a:extLst>
          </p:cNvPr>
          <p:cNvSpPr txBox="1"/>
          <p:nvPr/>
        </p:nvSpPr>
        <p:spPr>
          <a:xfrm>
            <a:off x="1888944" y="42876"/>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6" name="Imagen 5">
            <a:extLst>
              <a:ext uri="{FF2B5EF4-FFF2-40B4-BE49-F238E27FC236}">
                <a16:creationId xmlns:a16="http://schemas.microsoft.com/office/drawing/2014/main" id="{8C0227D8-3254-6D07-605C-D593C4D3961E}"/>
              </a:ext>
            </a:extLst>
          </p:cNvPr>
          <p:cNvPicPr>
            <a:picLocks noChangeAspect="1"/>
          </p:cNvPicPr>
          <p:nvPr/>
        </p:nvPicPr>
        <p:blipFill>
          <a:blip r:embed="rId2"/>
          <a:stretch>
            <a:fillRect/>
          </a:stretch>
        </p:blipFill>
        <p:spPr>
          <a:xfrm>
            <a:off x="1997600" y="820501"/>
            <a:ext cx="7916563" cy="59726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B246F9B2-5019-1396-EBDF-63AE4BBC7D05}"/>
              </a:ext>
            </a:extLst>
          </p:cNvPr>
          <p:cNvSpPr txBox="1"/>
          <p:nvPr/>
        </p:nvSpPr>
        <p:spPr>
          <a:xfrm>
            <a:off x="7228938" y="3377244"/>
            <a:ext cx="4485737"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ES" sz="2800" b="1" dirty="0">
                <a:effectLst>
                  <a:outerShdw blurRad="38100" dist="38100" dir="2700000" algn="tl">
                    <a:srgbClr val="000000">
                      <a:alpha val="43137"/>
                    </a:srgbClr>
                  </a:outerShdw>
                </a:effectLst>
                <a:latin typeface="Aptos Black" panose="020F0502020204030204" pitchFamily="34" charset="0"/>
              </a:rPr>
              <a:t>De acuerdo con lo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seleccionado</a:t>
            </a:r>
            <a:r>
              <a:rPr lang="es-ES" sz="2800" b="1" dirty="0">
                <a:effectLst>
                  <a:outerShdw blurRad="38100" dist="38100" dir="2700000" algn="tl">
                    <a:srgbClr val="000000">
                      <a:alpha val="43137"/>
                    </a:srgbClr>
                  </a:outerShdw>
                </a:effectLst>
                <a:latin typeface="Aptos Black" panose="020F0502020204030204" pitchFamily="34" charset="0"/>
              </a:rPr>
              <a:t>, se lista en el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cuadro de la derecha.</a:t>
            </a:r>
          </a:p>
        </p:txBody>
      </p:sp>
      <p:sp>
        <p:nvSpPr>
          <p:cNvPr id="9" name="CuadroTexto 8">
            <a:extLst>
              <a:ext uri="{FF2B5EF4-FFF2-40B4-BE49-F238E27FC236}">
                <a16:creationId xmlns:a16="http://schemas.microsoft.com/office/drawing/2014/main" id="{B50B3710-0287-8EDE-AA22-004821723123}"/>
              </a:ext>
            </a:extLst>
          </p:cNvPr>
          <p:cNvSpPr txBox="1"/>
          <p:nvPr/>
        </p:nvSpPr>
        <p:spPr>
          <a:xfrm>
            <a:off x="4092378" y="6221084"/>
            <a:ext cx="3903724"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Next</a:t>
            </a:r>
          </a:p>
        </p:txBody>
      </p:sp>
    </p:spTree>
    <p:extLst>
      <p:ext uri="{BB962C8B-B14F-4D97-AF65-F5344CB8AC3E}">
        <p14:creationId xmlns:p14="http://schemas.microsoft.com/office/powerpoint/2010/main" val="2507966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DE85E-4E75-BE6A-D80B-CCF35EAD15AB}"/>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9BE8A698-A464-3607-23A1-7FAC8E8438D8}"/>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5" name="Imagen 4">
            <a:extLst>
              <a:ext uri="{FF2B5EF4-FFF2-40B4-BE49-F238E27FC236}">
                <a16:creationId xmlns:a16="http://schemas.microsoft.com/office/drawing/2014/main" id="{66434AD0-FD81-31B9-6D73-E72632ACBF4C}"/>
              </a:ext>
            </a:extLst>
          </p:cNvPr>
          <p:cNvPicPr>
            <a:picLocks noChangeAspect="1"/>
          </p:cNvPicPr>
          <p:nvPr/>
        </p:nvPicPr>
        <p:blipFill>
          <a:blip r:embed="rId2"/>
          <a:stretch>
            <a:fillRect/>
          </a:stretch>
        </p:blipFill>
        <p:spPr>
          <a:xfrm>
            <a:off x="2178439" y="834369"/>
            <a:ext cx="7835121" cy="5911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BD2170DE-A58D-BEEB-9542-536979B6FA8B}"/>
              </a:ext>
            </a:extLst>
          </p:cNvPr>
          <p:cNvSpPr txBox="1"/>
          <p:nvPr/>
        </p:nvSpPr>
        <p:spPr>
          <a:xfrm>
            <a:off x="3752494" y="6186580"/>
            <a:ext cx="4355751"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Execute</a:t>
            </a:r>
          </a:p>
        </p:txBody>
      </p:sp>
    </p:spTree>
    <p:extLst>
      <p:ext uri="{BB962C8B-B14F-4D97-AF65-F5344CB8AC3E}">
        <p14:creationId xmlns:p14="http://schemas.microsoft.com/office/powerpoint/2010/main" val="1256924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01464-7A9E-A2CD-084B-69402CE3CF9C}"/>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0E00A9B7-6BBC-F358-8C3E-F69D5932794B}"/>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2E9D92E3-F910-C9FB-45B8-7CC251F2865A}"/>
              </a:ext>
            </a:extLst>
          </p:cNvPr>
          <p:cNvPicPr>
            <a:picLocks noChangeAspect="1"/>
          </p:cNvPicPr>
          <p:nvPr/>
        </p:nvPicPr>
        <p:blipFill>
          <a:blip r:embed="rId2"/>
          <a:stretch>
            <a:fillRect/>
          </a:stretch>
        </p:blipFill>
        <p:spPr>
          <a:xfrm>
            <a:off x="2217257" y="829569"/>
            <a:ext cx="7757484" cy="5852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831DA3DF-6E5F-EEBC-FE01-227202F0935C}"/>
              </a:ext>
            </a:extLst>
          </p:cNvPr>
          <p:cNvSpPr txBox="1"/>
          <p:nvPr/>
        </p:nvSpPr>
        <p:spPr>
          <a:xfrm>
            <a:off x="4796282" y="3232677"/>
            <a:ext cx="4606508"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Progreso de la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instalación</a:t>
            </a:r>
          </a:p>
        </p:txBody>
      </p:sp>
    </p:spTree>
    <p:extLst>
      <p:ext uri="{BB962C8B-B14F-4D97-AF65-F5344CB8AC3E}">
        <p14:creationId xmlns:p14="http://schemas.microsoft.com/office/powerpoint/2010/main" val="1023248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7E2B7-115D-232B-24AE-F9ECF7C39ED8}"/>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CA2EA1BD-7FE5-45AB-E763-FDADE1399AF2}"/>
              </a:ext>
            </a:extLst>
          </p:cNvPr>
          <p:cNvSpPr txBox="1"/>
          <p:nvPr/>
        </p:nvSpPr>
        <p:spPr>
          <a:xfrm>
            <a:off x="1568958"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6" name="Imagen 5">
            <a:extLst>
              <a:ext uri="{FF2B5EF4-FFF2-40B4-BE49-F238E27FC236}">
                <a16:creationId xmlns:a16="http://schemas.microsoft.com/office/drawing/2014/main" id="{F15B8F84-27F9-1EDB-777E-365169F8F23F}"/>
              </a:ext>
            </a:extLst>
          </p:cNvPr>
          <p:cNvPicPr>
            <a:picLocks noChangeAspect="1"/>
          </p:cNvPicPr>
          <p:nvPr/>
        </p:nvPicPr>
        <p:blipFill>
          <a:blip r:embed="rId2"/>
          <a:stretch>
            <a:fillRect/>
          </a:stretch>
        </p:blipFill>
        <p:spPr>
          <a:xfrm>
            <a:off x="1719193" y="827384"/>
            <a:ext cx="7833405" cy="5909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D154C1C9-F2F9-7729-6AC6-D35D2B6CAD97}"/>
              </a:ext>
            </a:extLst>
          </p:cNvPr>
          <p:cNvSpPr txBox="1"/>
          <p:nvPr/>
        </p:nvSpPr>
        <p:spPr>
          <a:xfrm>
            <a:off x="4456978" y="3178277"/>
            <a:ext cx="4014164"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Instalación terminada</a:t>
            </a:r>
          </a:p>
        </p:txBody>
      </p:sp>
      <p:sp>
        <p:nvSpPr>
          <p:cNvPr id="9" name="CuadroTexto 8">
            <a:extLst>
              <a:ext uri="{FF2B5EF4-FFF2-40B4-BE49-F238E27FC236}">
                <a16:creationId xmlns:a16="http://schemas.microsoft.com/office/drawing/2014/main" id="{699FA88D-43D4-D585-7663-4DB56D91689D}"/>
              </a:ext>
            </a:extLst>
          </p:cNvPr>
          <p:cNvSpPr txBox="1"/>
          <p:nvPr/>
        </p:nvSpPr>
        <p:spPr>
          <a:xfrm>
            <a:off x="3821502" y="6205473"/>
            <a:ext cx="3833003"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Next</a:t>
            </a:r>
          </a:p>
        </p:txBody>
      </p:sp>
    </p:spTree>
    <p:extLst>
      <p:ext uri="{BB962C8B-B14F-4D97-AF65-F5344CB8AC3E}">
        <p14:creationId xmlns:p14="http://schemas.microsoft.com/office/powerpoint/2010/main" val="2966241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6A627-7DCF-4FE0-E339-70AB1731CE1B}"/>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304CABC6-59AF-2C0A-2AAE-05A91B363138}"/>
              </a:ext>
            </a:extLst>
          </p:cNvPr>
          <p:cNvSpPr txBox="1"/>
          <p:nvPr/>
        </p:nvSpPr>
        <p:spPr>
          <a:xfrm>
            <a:off x="1955073"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6" name="Imagen 5">
            <a:extLst>
              <a:ext uri="{FF2B5EF4-FFF2-40B4-BE49-F238E27FC236}">
                <a16:creationId xmlns:a16="http://schemas.microsoft.com/office/drawing/2014/main" id="{37D92AA9-5760-60D6-19B2-ACED3D9B63D7}"/>
              </a:ext>
            </a:extLst>
          </p:cNvPr>
          <p:cNvPicPr>
            <a:picLocks noChangeAspect="1"/>
          </p:cNvPicPr>
          <p:nvPr/>
        </p:nvPicPr>
        <p:blipFill>
          <a:blip r:embed="rId2"/>
          <a:stretch>
            <a:fillRect/>
          </a:stretch>
        </p:blipFill>
        <p:spPr>
          <a:xfrm>
            <a:off x="2092942" y="838195"/>
            <a:ext cx="7737367" cy="58374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948AEDE9-6447-BEE9-B0EA-050F000BD9FF}"/>
              </a:ext>
            </a:extLst>
          </p:cNvPr>
          <p:cNvSpPr txBox="1"/>
          <p:nvPr/>
        </p:nvSpPr>
        <p:spPr>
          <a:xfrm>
            <a:off x="8488394" y="2649804"/>
            <a:ext cx="3229155"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Listo 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configurar</a:t>
            </a:r>
          </a:p>
        </p:txBody>
      </p:sp>
      <p:sp>
        <p:nvSpPr>
          <p:cNvPr id="9" name="CuadroTexto 8">
            <a:extLst>
              <a:ext uri="{FF2B5EF4-FFF2-40B4-BE49-F238E27FC236}">
                <a16:creationId xmlns:a16="http://schemas.microsoft.com/office/drawing/2014/main" id="{493D5CE7-2664-18DF-EE8A-0AE3DED88C93}"/>
              </a:ext>
            </a:extLst>
          </p:cNvPr>
          <p:cNvSpPr txBox="1"/>
          <p:nvPr/>
        </p:nvSpPr>
        <p:spPr>
          <a:xfrm>
            <a:off x="3942263" y="6170969"/>
            <a:ext cx="4014165"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Next</a:t>
            </a:r>
          </a:p>
        </p:txBody>
      </p:sp>
    </p:spTree>
    <p:extLst>
      <p:ext uri="{BB962C8B-B14F-4D97-AF65-F5344CB8AC3E}">
        <p14:creationId xmlns:p14="http://schemas.microsoft.com/office/powerpoint/2010/main" val="828951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2EAF9-EE4E-73DA-AD89-38A45C08FEA9}"/>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3A6A6400-3947-66FC-9CCB-9120DCCF846C}"/>
              </a:ext>
            </a:extLst>
          </p:cNvPr>
          <p:cNvSpPr txBox="1"/>
          <p:nvPr/>
        </p:nvSpPr>
        <p:spPr>
          <a:xfrm>
            <a:off x="2029062"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5" name="Imagen 4">
            <a:extLst>
              <a:ext uri="{FF2B5EF4-FFF2-40B4-BE49-F238E27FC236}">
                <a16:creationId xmlns:a16="http://schemas.microsoft.com/office/drawing/2014/main" id="{8B00C312-5ECF-5615-2861-CE87081D4DBA}"/>
              </a:ext>
            </a:extLst>
          </p:cNvPr>
          <p:cNvPicPr>
            <a:picLocks noChangeAspect="1"/>
          </p:cNvPicPr>
          <p:nvPr/>
        </p:nvPicPr>
        <p:blipFill>
          <a:blip r:embed="rId2"/>
          <a:stretch>
            <a:fillRect/>
          </a:stretch>
        </p:blipFill>
        <p:spPr>
          <a:xfrm>
            <a:off x="2165498" y="820943"/>
            <a:ext cx="7861002" cy="5930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72D4EC1C-CBF6-AB41-CC0A-5BC8AA684A77}"/>
              </a:ext>
            </a:extLst>
          </p:cNvPr>
          <p:cNvSpPr txBox="1"/>
          <p:nvPr/>
        </p:nvSpPr>
        <p:spPr>
          <a:xfrm>
            <a:off x="5909096" y="3454878"/>
            <a:ext cx="2967487"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El puerto por defecto es: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3306</a:t>
            </a:r>
          </a:p>
        </p:txBody>
      </p:sp>
      <p:sp>
        <p:nvSpPr>
          <p:cNvPr id="9" name="CuadroTexto 8">
            <a:extLst>
              <a:ext uri="{FF2B5EF4-FFF2-40B4-BE49-F238E27FC236}">
                <a16:creationId xmlns:a16="http://schemas.microsoft.com/office/drawing/2014/main" id="{50D67087-FB35-524F-C758-864338958EF7}"/>
              </a:ext>
            </a:extLst>
          </p:cNvPr>
          <p:cNvSpPr txBox="1"/>
          <p:nvPr/>
        </p:nvSpPr>
        <p:spPr>
          <a:xfrm>
            <a:off x="4106166" y="6214099"/>
            <a:ext cx="4014165"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Next</a:t>
            </a:r>
          </a:p>
        </p:txBody>
      </p:sp>
    </p:spTree>
    <p:extLst>
      <p:ext uri="{BB962C8B-B14F-4D97-AF65-F5344CB8AC3E}">
        <p14:creationId xmlns:p14="http://schemas.microsoft.com/office/powerpoint/2010/main" val="671228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6F667-6A1C-4C9B-3E67-EF57EFA98707}"/>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A9B7B36A-DB1A-F33D-7DD9-68BE7CAFA190}"/>
              </a:ext>
            </a:extLst>
          </p:cNvPr>
          <p:cNvSpPr txBox="1"/>
          <p:nvPr/>
        </p:nvSpPr>
        <p:spPr>
          <a:xfrm>
            <a:off x="1959977"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5" name="Imagen 4">
            <a:extLst>
              <a:ext uri="{FF2B5EF4-FFF2-40B4-BE49-F238E27FC236}">
                <a16:creationId xmlns:a16="http://schemas.microsoft.com/office/drawing/2014/main" id="{E0C41277-CE0B-C27B-443E-9BE0FE55DD05}"/>
              </a:ext>
            </a:extLst>
          </p:cNvPr>
          <p:cNvPicPr>
            <a:picLocks noChangeAspect="1"/>
          </p:cNvPicPr>
          <p:nvPr/>
        </p:nvPicPr>
        <p:blipFill>
          <a:blip r:embed="rId2"/>
          <a:stretch>
            <a:fillRect/>
          </a:stretch>
        </p:blipFill>
        <p:spPr>
          <a:xfrm>
            <a:off x="2091592" y="792880"/>
            <a:ext cx="7870645" cy="5938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03F9AE48-1148-9C3A-A794-B75ECFCBDC2E}"/>
              </a:ext>
            </a:extLst>
          </p:cNvPr>
          <p:cNvSpPr txBox="1"/>
          <p:nvPr/>
        </p:nvSpPr>
        <p:spPr>
          <a:xfrm>
            <a:off x="4045781" y="6162343"/>
            <a:ext cx="4014165"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Next</a:t>
            </a:r>
          </a:p>
        </p:txBody>
      </p:sp>
    </p:spTree>
    <p:extLst>
      <p:ext uri="{BB962C8B-B14F-4D97-AF65-F5344CB8AC3E}">
        <p14:creationId xmlns:p14="http://schemas.microsoft.com/office/powerpoint/2010/main" val="237060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C7860-EFC0-231B-11FC-1137D44A68F4}"/>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3D1951A7-8F24-CF37-4207-DA30304C8727}"/>
              </a:ext>
            </a:extLst>
          </p:cNvPr>
          <p:cNvSpPr txBox="1"/>
          <p:nvPr/>
        </p:nvSpPr>
        <p:spPr>
          <a:xfrm>
            <a:off x="1782686"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6" name="Imagen 5">
            <a:extLst>
              <a:ext uri="{FF2B5EF4-FFF2-40B4-BE49-F238E27FC236}">
                <a16:creationId xmlns:a16="http://schemas.microsoft.com/office/drawing/2014/main" id="{7574F0C9-549F-8D0E-9FF5-7C69D1D947BC}"/>
              </a:ext>
            </a:extLst>
          </p:cNvPr>
          <p:cNvPicPr>
            <a:picLocks noChangeAspect="1"/>
          </p:cNvPicPr>
          <p:nvPr/>
        </p:nvPicPr>
        <p:blipFill>
          <a:blip r:embed="rId2"/>
          <a:stretch>
            <a:fillRect/>
          </a:stretch>
        </p:blipFill>
        <p:spPr>
          <a:xfrm>
            <a:off x="1869597" y="818758"/>
            <a:ext cx="7852373" cy="5924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46817633-CFF4-1FA7-4781-44856EE938F1}"/>
              </a:ext>
            </a:extLst>
          </p:cNvPr>
          <p:cNvSpPr txBox="1"/>
          <p:nvPr/>
        </p:nvSpPr>
        <p:spPr>
          <a:xfrm>
            <a:off x="3856014" y="3030956"/>
            <a:ext cx="6081622"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Se digita la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contraseña (dos veces)</a:t>
            </a:r>
          </a:p>
        </p:txBody>
      </p:sp>
      <p:sp>
        <p:nvSpPr>
          <p:cNvPr id="9" name="CuadroTexto 8">
            <a:extLst>
              <a:ext uri="{FF2B5EF4-FFF2-40B4-BE49-F238E27FC236}">
                <a16:creationId xmlns:a16="http://schemas.microsoft.com/office/drawing/2014/main" id="{4C84C468-E698-8AC8-E9E1-F31D437EA100}"/>
              </a:ext>
            </a:extLst>
          </p:cNvPr>
          <p:cNvSpPr txBox="1"/>
          <p:nvPr/>
        </p:nvSpPr>
        <p:spPr>
          <a:xfrm>
            <a:off x="3950892" y="6196847"/>
            <a:ext cx="3864638"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Next</a:t>
            </a:r>
          </a:p>
        </p:txBody>
      </p:sp>
    </p:spTree>
    <p:extLst>
      <p:ext uri="{BB962C8B-B14F-4D97-AF65-F5344CB8AC3E}">
        <p14:creationId xmlns:p14="http://schemas.microsoft.com/office/powerpoint/2010/main" val="592887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0E71B-7578-121B-2305-8A46AE052574}"/>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83AE2785-FBEB-413C-6DF5-4390659DFB56}"/>
              </a:ext>
            </a:extLst>
          </p:cNvPr>
          <p:cNvSpPr txBox="1"/>
          <p:nvPr/>
        </p:nvSpPr>
        <p:spPr>
          <a:xfrm>
            <a:off x="1989720" y="34250"/>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5" name="Imagen 4">
            <a:extLst>
              <a:ext uri="{FF2B5EF4-FFF2-40B4-BE49-F238E27FC236}">
                <a16:creationId xmlns:a16="http://schemas.microsoft.com/office/drawing/2014/main" id="{518E9096-87EB-6259-7F65-19A159BA0EC8}"/>
              </a:ext>
            </a:extLst>
          </p:cNvPr>
          <p:cNvPicPr>
            <a:picLocks noChangeAspect="1"/>
          </p:cNvPicPr>
          <p:nvPr/>
        </p:nvPicPr>
        <p:blipFill>
          <a:blip r:embed="rId2"/>
          <a:stretch>
            <a:fillRect/>
          </a:stretch>
        </p:blipFill>
        <p:spPr>
          <a:xfrm>
            <a:off x="2138774" y="842893"/>
            <a:ext cx="7835767" cy="59117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5F407B00-8872-8F6E-F922-AF32442D9AC7}"/>
              </a:ext>
            </a:extLst>
          </p:cNvPr>
          <p:cNvSpPr txBox="1"/>
          <p:nvPr/>
        </p:nvSpPr>
        <p:spPr>
          <a:xfrm>
            <a:off x="4192429" y="6222725"/>
            <a:ext cx="3881891"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Next</a:t>
            </a:r>
          </a:p>
        </p:txBody>
      </p:sp>
    </p:spTree>
    <p:extLst>
      <p:ext uri="{BB962C8B-B14F-4D97-AF65-F5344CB8AC3E}">
        <p14:creationId xmlns:p14="http://schemas.microsoft.com/office/powerpoint/2010/main" val="1050118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1B723-FE7F-ED69-9129-E1E871F233C0}"/>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48F65C97-EF07-770C-8F67-F7078D2330A6}"/>
              </a:ext>
            </a:extLst>
          </p:cNvPr>
          <p:cNvSpPr txBox="1"/>
          <p:nvPr/>
        </p:nvSpPr>
        <p:spPr>
          <a:xfrm>
            <a:off x="1825697"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6" name="Imagen 5">
            <a:extLst>
              <a:ext uri="{FF2B5EF4-FFF2-40B4-BE49-F238E27FC236}">
                <a16:creationId xmlns:a16="http://schemas.microsoft.com/office/drawing/2014/main" id="{C5551A6F-A287-C91E-6EA1-94EBDD314ED4}"/>
              </a:ext>
            </a:extLst>
          </p:cNvPr>
          <p:cNvPicPr>
            <a:picLocks noChangeAspect="1"/>
          </p:cNvPicPr>
          <p:nvPr/>
        </p:nvPicPr>
        <p:blipFill>
          <a:blip r:embed="rId2"/>
          <a:stretch>
            <a:fillRect/>
          </a:stretch>
        </p:blipFill>
        <p:spPr>
          <a:xfrm>
            <a:off x="1933648" y="810132"/>
            <a:ext cx="7917973" cy="5973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D2DC442E-192E-1785-69E3-B05A4D2B96D0}"/>
              </a:ext>
            </a:extLst>
          </p:cNvPr>
          <p:cNvSpPr txBox="1"/>
          <p:nvPr/>
        </p:nvSpPr>
        <p:spPr>
          <a:xfrm>
            <a:off x="7073661" y="1952648"/>
            <a:ext cx="3519581"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Ruta de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instalación</a:t>
            </a:r>
          </a:p>
        </p:txBody>
      </p:sp>
      <p:sp>
        <p:nvSpPr>
          <p:cNvPr id="9" name="CuadroTexto 8">
            <a:extLst>
              <a:ext uri="{FF2B5EF4-FFF2-40B4-BE49-F238E27FC236}">
                <a16:creationId xmlns:a16="http://schemas.microsoft.com/office/drawing/2014/main" id="{E2F5E117-3994-741C-6C53-AD0E2A97958B}"/>
              </a:ext>
            </a:extLst>
          </p:cNvPr>
          <p:cNvSpPr txBox="1"/>
          <p:nvPr/>
        </p:nvSpPr>
        <p:spPr>
          <a:xfrm>
            <a:off x="3916388" y="6196847"/>
            <a:ext cx="4014165"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Next</a:t>
            </a:r>
          </a:p>
        </p:txBody>
      </p:sp>
    </p:spTree>
    <p:extLst>
      <p:ext uri="{BB962C8B-B14F-4D97-AF65-F5344CB8AC3E}">
        <p14:creationId xmlns:p14="http://schemas.microsoft.com/office/powerpoint/2010/main" val="197480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CD623-D6B2-1F69-77D2-B96D65CD23BB}"/>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C9585960-C4F3-6599-7039-3EE7AB1F99C0}"/>
              </a:ext>
            </a:extLst>
          </p:cNvPr>
          <p:cNvSpPr txBox="1"/>
          <p:nvPr/>
        </p:nvSpPr>
        <p:spPr>
          <a:xfrm>
            <a:off x="82677" y="34504"/>
            <a:ext cx="12040315" cy="6805902"/>
          </a:xfrm>
          <a:prstGeom prst="rect">
            <a:avLst/>
          </a:prstGeom>
          <a:noFill/>
        </p:spPr>
        <p:txBody>
          <a:bodyPr wrap="square">
            <a:spAutoFit/>
          </a:bodyPr>
          <a:lstStyle/>
          <a:p>
            <a:pPr algn="ctr"/>
            <a:r>
              <a:rPr lang="es-ES" sz="4800" b="1" dirty="0">
                <a:solidFill>
                  <a:srgbClr val="FF0000"/>
                </a:solidFill>
                <a:effectLst>
                  <a:outerShdw blurRad="38100" dist="38100" dir="2700000" algn="tl">
                    <a:srgbClr val="000000">
                      <a:alpha val="43137"/>
                    </a:srgbClr>
                  </a:outerShdw>
                </a:effectLst>
                <a:latin typeface="Amasis MT Pro Black" panose="020F0502020204030204" pitchFamily="18" charset="0"/>
              </a:rPr>
              <a:t>¿QUÉ ES XAMPP?</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a:p>
            <a:pPr algn="just">
              <a:lnSpc>
                <a:spcPct val="150000"/>
              </a:lnSpc>
            </a:pPr>
            <a:r>
              <a:rPr lang="es-ES" sz="4400" dirty="0">
                <a:solidFill>
                  <a:srgbClr val="002060"/>
                </a:solidFill>
                <a:latin typeface="Amasis MT Pro Black" panose="02040A04050005020304" pitchFamily="18" charset="0"/>
                <a:ea typeface="ADLaM Display" panose="020F0502020204030204" pitchFamily="2" charset="0"/>
                <a:cs typeface="ADLaM Display" panose="020F0502020204030204" pitchFamily="2" charset="0"/>
              </a:rPr>
              <a:t>XAMPP es un servidor independiente de plataforma, software libre, que consiste principalmente en la base de datos MySQL, el servidor Web Apache y los intérpretes para </a:t>
            </a:r>
            <a:r>
              <a:rPr lang="es-ES" sz="4400">
                <a:solidFill>
                  <a:srgbClr val="002060"/>
                </a:solidFill>
                <a:latin typeface="Amasis MT Pro Black" panose="02040A04050005020304" pitchFamily="18" charset="0"/>
                <a:ea typeface="ADLaM Display" panose="020F0502020204030204" pitchFamily="2" charset="0"/>
                <a:cs typeface="ADLaM Display" panose="020F0502020204030204" pitchFamily="2" charset="0"/>
              </a:rPr>
              <a:t>lenguajes de script</a:t>
            </a:r>
            <a:r>
              <a:rPr lang="es-ES" sz="4400" dirty="0">
                <a:solidFill>
                  <a:srgbClr val="002060"/>
                </a:solidFill>
                <a:latin typeface="Amasis MT Pro Black" panose="02040A04050005020304" pitchFamily="18" charset="0"/>
                <a:ea typeface="ADLaM Display" panose="020F0502020204030204" pitchFamily="2" charset="0"/>
                <a:cs typeface="ADLaM Display" panose="020F0502020204030204" pitchFamily="2" charset="0"/>
              </a:rPr>
              <a:t>: PHP y Perl. </a:t>
            </a:r>
          </a:p>
        </p:txBody>
      </p:sp>
      <p:pic>
        <p:nvPicPr>
          <p:cNvPr id="3080" name="Picture 8" descr="Como instalar un servidor Web con XAMPP">
            <a:extLst>
              <a:ext uri="{FF2B5EF4-FFF2-40B4-BE49-F238E27FC236}">
                <a16:creationId xmlns:a16="http://schemas.microsoft.com/office/drawing/2014/main" id="{1061F923-A8EE-0AC2-A2A3-03CE2874C1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039" b="27699"/>
          <a:stretch/>
        </p:blipFill>
        <p:spPr bwMode="auto">
          <a:xfrm>
            <a:off x="9050545" y="77638"/>
            <a:ext cx="2948796" cy="8679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263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2AE21-CFFF-B156-0E7C-AF4CF0B56BAA}"/>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7D164206-C845-7E0B-20A4-E08275EEF935}"/>
              </a:ext>
            </a:extLst>
          </p:cNvPr>
          <p:cNvSpPr txBox="1"/>
          <p:nvPr/>
        </p:nvSpPr>
        <p:spPr>
          <a:xfrm>
            <a:off x="2030353" y="34250"/>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6" name="Imagen 5">
            <a:extLst>
              <a:ext uri="{FF2B5EF4-FFF2-40B4-BE49-F238E27FC236}">
                <a16:creationId xmlns:a16="http://schemas.microsoft.com/office/drawing/2014/main" id="{FFF524CA-1028-C35D-4ECD-B87DA404BE6A}"/>
              </a:ext>
            </a:extLst>
          </p:cNvPr>
          <p:cNvPicPr>
            <a:picLocks noChangeAspect="1"/>
          </p:cNvPicPr>
          <p:nvPr/>
        </p:nvPicPr>
        <p:blipFill>
          <a:blip r:embed="rId2"/>
          <a:stretch>
            <a:fillRect/>
          </a:stretch>
        </p:blipFill>
        <p:spPr>
          <a:xfrm>
            <a:off x="2147736" y="812317"/>
            <a:ext cx="7899109" cy="5959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uadroTexto 7">
            <a:extLst>
              <a:ext uri="{FF2B5EF4-FFF2-40B4-BE49-F238E27FC236}">
                <a16:creationId xmlns:a16="http://schemas.microsoft.com/office/drawing/2014/main" id="{F56788F4-70F2-C2BF-4F8C-D2C8424F6F1D}"/>
              </a:ext>
            </a:extLst>
          </p:cNvPr>
          <p:cNvSpPr txBox="1"/>
          <p:nvPr/>
        </p:nvSpPr>
        <p:spPr>
          <a:xfrm>
            <a:off x="7073655" y="2099299"/>
            <a:ext cx="4770414"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Aplicando la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configuración</a:t>
            </a:r>
          </a:p>
        </p:txBody>
      </p:sp>
      <p:sp>
        <p:nvSpPr>
          <p:cNvPr id="9" name="CuadroTexto 8">
            <a:extLst>
              <a:ext uri="{FF2B5EF4-FFF2-40B4-BE49-F238E27FC236}">
                <a16:creationId xmlns:a16="http://schemas.microsoft.com/office/drawing/2014/main" id="{937C19EE-2548-EAA5-8EDD-83C36C303991}"/>
              </a:ext>
            </a:extLst>
          </p:cNvPr>
          <p:cNvSpPr txBox="1"/>
          <p:nvPr/>
        </p:nvSpPr>
        <p:spPr>
          <a:xfrm>
            <a:off x="3761116" y="6231351"/>
            <a:ext cx="4373591"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Execute</a:t>
            </a:r>
          </a:p>
        </p:txBody>
      </p:sp>
    </p:spTree>
    <p:extLst>
      <p:ext uri="{BB962C8B-B14F-4D97-AF65-F5344CB8AC3E}">
        <p14:creationId xmlns:p14="http://schemas.microsoft.com/office/powerpoint/2010/main" val="1032490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851C7-9EFD-A739-D4C6-06BB8A2FCFBA}"/>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C18267E5-8BC5-E0E6-3E06-D92D09926A58}"/>
              </a:ext>
            </a:extLst>
          </p:cNvPr>
          <p:cNvSpPr txBox="1"/>
          <p:nvPr/>
        </p:nvSpPr>
        <p:spPr>
          <a:xfrm>
            <a:off x="2009660"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5" name="Imagen 4">
            <a:extLst>
              <a:ext uri="{FF2B5EF4-FFF2-40B4-BE49-F238E27FC236}">
                <a16:creationId xmlns:a16="http://schemas.microsoft.com/office/drawing/2014/main" id="{0E7F5CE8-CDCE-8955-D18C-9943C8DA4F69}"/>
              </a:ext>
            </a:extLst>
          </p:cNvPr>
          <p:cNvPicPr>
            <a:picLocks noChangeAspect="1"/>
          </p:cNvPicPr>
          <p:nvPr/>
        </p:nvPicPr>
        <p:blipFill>
          <a:blip r:embed="rId2"/>
          <a:stretch>
            <a:fillRect/>
          </a:stretch>
        </p:blipFill>
        <p:spPr>
          <a:xfrm>
            <a:off x="2139056" y="807404"/>
            <a:ext cx="7875083" cy="59413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29C23559-E292-02B5-E270-8FE155F68100}"/>
              </a:ext>
            </a:extLst>
          </p:cNvPr>
          <p:cNvSpPr txBox="1"/>
          <p:nvPr/>
        </p:nvSpPr>
        <p:spPr>
          <a:xfrm>
            <a:off x="5011934" y="6214099"/>
            <a:ext cx="4014165"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Finish</a:t>
            </a:r>
          </a:p>
        </p:txBody>
      </p:sp>
    </p:spTree>
    <p:extLst>
      <p:ext uri="{BB962C8B-B14F-4D97-AF65-F5344CB8AC3E}">
        <p14:creationId xmlns:p14="http://schemas.microsoft.com/office/powerpoint/2010/main" val="776250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5200D-455D-2A3A-8FBB-E92234688B80}"/>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635B13BB-63F8-2B3D-AD7B-42235D2E90BC}"/>
              </a:ext>
            </a:extLst>
          </p:cNvPr>
          <p:cNvSpPr txBox="1"/>
          <p:nvPr/>
        </p:nvSpPr>
        <p:spPr>
          <a:xfrm>
            <a:off x="1939627" y="34250"/>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4522C185-29B7-2DBB-90CB-FEC9848C554E}"/>
              </a:ext>
            </a:extLst>
          </p:cNvPr>
          <p:cNvPicPr>
            <a:picLocks noChangeAspect="1"/>
          </p:cNvPicPr>
          <p:nvPr/>
        </p:nvPicPr>
        <p:blipFill>
          <a:blip r:embed="rId2"/>
          <a:stretch>
            <a:fillRect/>
          </a:stretch>
        </p:blipFill>
        <p:spPr>
          <a:xfrm>
            <a:off x="2041558" y="801506"/>
            <a:ext cx="7930012" cy="5982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uadroTexto 3">
            <a:extLst>
              <a:ext uri="{FF2B5EF4-FFF2-40B4-BE49-F238E27FC236}">
                <a16:creationId xmlns:a16="http://schemas.microsoft.com/office/drawing/2014/main" id="{04EFDC4F-2C36-1D8B-A420-8C8B5CCA0642}"/>
              </a:ext>
            </a:extLst>
          </p:cNvPr>
          <p:cNvSpPr txBox="1"/>
          <p:nvPr/>
        </p:nvSpPr>
        <p:spPr>
          <a:xfrm>
            <a:off x="4037157" y="6257229"/>
            <a:ext cx="4014165"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Next</a:t>
            </a:r>
          </a:p>
        </p:txBody>
      </p:sp>
    </p:spTree>
    <p:extLst>
      <p:ext uri="{BB962C8B-B14F-4D97-AF65-F5344CB8AC3E}">
        <p14:creationId xmlns:p14="http://schemas.microsoft.com/office/powerpoint/2010/main" val="2385627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03203-89D1-75B4-34E0-035738EE51E3}"/>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70244A2F-05F0-E296-E348-E4505861E6CB}"/>
              </a:ext>
            </a:extLst>
          </p:cNvPr>
          <p:cNvSpPr txBox="1"/>
          <p:nvPr/>
        </p:nvSpPr>
        <p:spPr>
          <a:xfrm>
            <a:off x="1966527"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4" name="Imagen 3">
            <a:extLst>
              <a:ext uri="{FF2B5EF4-FFF2-40B4-BE49-F238E27FC236}">
                <a16:creationId xmlns:a16="http://schemas.microsoft.com/office/drawing/2014/main" id="{58DB113C-8C68-3999-C4B5-28D3E4A86BBF}"/>
              </a:ext>
            </a:extLst>
          </p:cNvPr>
          <p:cNvPicPr>
            <a:picLocks noChangeAspect="1"/>
          </p:cNvPicPr>
          <p:nvPr/>
        </p:nvPicPr>
        <p:blipFill>
          <a:blip r:embed="rId2"/>
          <a:stretch>
            <a:fillRect/>
          </a:stretch>
        </p:blipFill>
        <p:spPr>
          <a:xfrm>
            <a:off x="2115903" y="818758"/>
            <a:ext cx="7835122" cy="5911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CF2F9D03-40C4-2357-C5A2-15089BB39284}"/>
              </a:ext>
            </a:extLst>
          </p:cNvPr>
          <p:cNvSpPr txBox="1"/>
          <p:nvPr/>
        </p:nvSpPr>
        <p:spPr>
          <a:xfrm>
            <a:off x="4960177" y="6179595"/>
            <a:ext cx="4014165"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Finish</a:t>
            </a:r>
          </a:p>
        </p:txBody>
      </p:sp>
    </p:spTree>
    <p:extLst>
      <p:ext uri="{BB962C8B-B14F-4D97-AF65-F5344CB8AC3E}">
        <p14:creationId xmlns:p14="http://schemas.microsoft.com/office/powerpoint/2010/main" val="1202878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0AEE3-83C2-8C97-7273-5F0191739FAE}"/>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76C1A4F5-9366-595B-C719-7634C1164256}"/>
              </a:ext>
            </a:extLst>
          </p:cNvPr>
          <p:cNvSpPr txBox="1"/>
          <p:nvPr/>
        </p:nvSpPr>
        <p:spPr>
          <a:xfrm>
            <a:off x="1966527"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A7010F89-2957-33E3-8F36-5181162702AC}"/>
              </a:ext>
            </a:extLst>
          </p:cNvPr>
          <p:cNvPicPr>
            <a:picLocks noChangeAspect="1"/>
          </p:cNvPicPr>
          <p:nvPr/>
        </p:nvPicPr>
        <p:blipFill>
          <a:blip r:embed="rId2"/>
          <a:stretch>
            <a:fillRect/>
          </a:stretch>
        </p:blipFill>
        <p:spPr>
          <a:xfrm>
            <a:off x="5303180" y="810886"/>
            <a:ext cx="2848782" cy="5959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3D42A3E4-CD32-BF24-1DC5-1B500FF6C258}"/>
              </a:ext>
            </a:extLst>
          </p:cNvPr>
          <p:cNvSpPr txBox="1"/>
          <p:nvPr/>
        </p:nvSpPr>
        <p:spPr>
          <a:xfrm>
            <a:off x="1804463" y="5826258"/>
            <a:ext cx="3442240"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botón</a:t>
            </a:r>
          </a:p>
          <a:p>
            <a:pPr algn="ctr"/>
            <a:r>
              <a:rPr lang="es-ES" sz="2800" b="1" dirty="0">
                <a:effectLst>
                  <a:outerShdw blurRad="38100" dist="38100" dir="2700000" algn="tl">
                    <a:srgbClr val="000000">
                      <a:alpha val="43137"/>
                    </a:srgbClr>
                  </a:outerShdw>
                </a:effectLst>
                <a:latin typeface="Aptos Black" panose="020F0502020204030204" pitchFamily="34" charset="0"/>
              </a:rPr>
              <a:t>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Inicio de Windows</a:t>
            </a:r>
          </a:p>
        </p:txBody>
      </p:sp>
      <p:sp>
        <p:nvSpPr>
          <p:cNvPr id="9" name="CuadroTexto 8">
            <a:extLst>
              <a:ext uri="{FF2B5EF4-FFF2-40B4-BE49-F238E27FC236}">
                <a16:creationId xmlns:a16="http://schemas.microsoft.com/office/drawing/2014/main" id="{DB85BB77-050D-52D4-4F27-37580AA5CEBF}"/>
              </a:ext>
            </a:extLst>
          </p:cNvPr>
          <p:cNvSpPr txBox="1"/>
          <p:nvPr/>
        </p:nvSpPr>
        <p:spPr>
          <a:xfrm>
            <a:off x="4378209" y="3519958"/>
            <a:ext cx="5722193"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a:t>
            </a:r>
          </a:p>
          <a:p>
            <a:pPr algn="ct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 8.0 Command Line Client</a:t>
            </a:r>
          </a:p>
        </p:txBody>
      </p:sp>
    </p:spTree>
    <p:extLst>
      <p:ext uri="{BB962C8B-B14F-4D97-AF65-F5344CB8AC3E}">
        <p14:creationId xmlns:p14="http://schemas.microsoft.com/office/powerpoint/2010/main" val="1137759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23EAE-DEFE-5DB2-4683-A0FFB728C94C}"/>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8F1FD5CE-3D12-45DD-8525-16E220FD1D1D}"/>
              </a:ext>
            </a:extLst>
          </p:cNvPr>
          <p:cNvSpPr txBox="1"/>
          <p:nvPr/>
        </p:nvSpPr>
        <p:spPr>
          <a:xfrm>
            <a:off x="1966527"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A31E0EC8-88B3-03F4-7565-BDE511FFE053}"/>
              </a:ext>
            </a:extLst>
          </p:cNvPr>
          <p:cNvPicPr>
            <a:picLocks noChangeAspect="1"/>
          </p:cNvPicPr>
          <p:nvPr/>
        </p:nvPicPr>
        <p:blipFill>
          <a:blip r:embed="rId2"/>
          <a:stretch>
            <a:fillRect/>
          </a:stretch>
        </p:blipFill>
        <p:spPr>
          <a:xfrm>
            <a:off x="432844" y="820943"/>
            <a:ext cx="11263104" cy="58904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A3CD1D07-C236-8939-B989-CB8A77EBBEE9}"/>
              </a:ext>
            </a:extLst>
          </p:cNvPr>
          <p:cNvSpPr txBox="1"/>
          <p:nvPr/>
        </p:nvSpPr>
        <p:spPr>
          <a:xfrm>
            <a:off x="435670" y="1484123"/>
            <a:ext cx="4341966"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Digitar La Contraseña</a:t>
            </a:r>
            <a:endParaRPr lang="es-ES" sz="2800" b="1" dirty="0">
              <a:solidFill>
                <a:srgbClr val="FF0000"/>
              </a:solidFill>
              <a:effectLst>
                <a:outerShdw blurRad="38100" dist="38100" dir="2700000" algn="tl">
                  <a:srgbClr val="000000">
                    <a:alpha val="43137"/>
                  </a:srgbClr>
                </a:outerShdw>
              </a:effectLst>
              <a:latin typeface="Aptos Black" panose="020F0502020204030204" pitchFamily="34" charset="0"/>
            </a:endParaRPr>
          </a:p>
        </p:txBody>
      </p:sp>
    </p:spTree>
    <p:extLst>
      <p:ext uri="{BB962C8B-B14F-4D97-AF65-F5344CB8AC3E}">
        <p14:creationId xmlns:p14="http://schemas.microsoft.com/office/powerpoint/2010/main" val="2704537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D5D16-A1DA-84EC-8455-9C5D17EE8B48}"/>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6F4E4295-2698-C1EA-8E65-36783E48898E}"/>
              </a:ext>
            </a:extLst>
          </p:cNvPr>
          <p:cNvSpPr txBox="1"/>
          <p:nvPr/>
        </p:nvSpPr>
        <p:spPr>
          <a:xfrm>
            <a:off x="2258906"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4" name="Imagen 3">
            <a:extLst>
              <a:ext uri="{FF2B5EF4-FFF2-40B4-BE49-F238E27FC236}">
                <a16:creationId xmlns:a16="http://schemas.microsoft.com/office/drawing/2014/main" id="{B6D30124-1A0E-F62D-E23B-18FB5FCA27CB}"/>
              </a:ext>
            </a:extLst>
          </p:cNvPr>
          <p:cNvPicPr>
            <a:picLocks noChangeAspect="1"/>
          </p:cNvPicPr>
          <p:nvPr/>
        </p:nvPicPr>
        <p:blipFill>
          <a:blip r:embed="rId2"/>
          <a:stretch>
            <a:fillRect/>
          </a:stretch>
        </p:blipFill>
        <p:spPr>
          <a:xfrm>
            <a:off x="752022" y="829568"/>
            <a:ext cx="11147642" cy="5830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D4131B8A-C6A8-9E5A-C3B4-6F115A145A7B}"/>
              </a:ext>
            </a:extLst>
          </p:cNvPr>
          <p:cNvSpPr txBox="1"/>
          <p:nvPr/>
        </p:nvSpPr>
        <p:spPr>
          <a:xfrm>
            <a:off x="760648" y="1430665"/>
            <a:ext cx="2436926"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Pulsar Enter</a:t>
            </a:r>
            <a:endParaRPr lang="es-ES" sz="2800" b="1" dirty="0">
              <a:solidFill>
                <a:srgbClr val="FF0000"/>
              </a:solidFill>
              <a:effectLst>
                <a:outerShdw blurRad="38100" dist="38100" dir="2700000" algn="tl">
                  <a:srgbClr val="000000">
                    <a:alpha val="43137"/>
                  </a:srgbClr>
                </a:outerShdw>
              </a:effectLst>
              <a:latin typeface="Aptos Black" panose="020F0502020204030204" pitchFamily="34" charset="0"/>
            </a:endParaRPr>
          </a:p>
        </p:txBody>
      </p:sp>
    </p:spTree>
    <p:extLst>
      <p:ext uri="{BB962C8B-B14F-4D97-AF65-F5344CB8AC3E}">
        <p14:creationId xmlns:p14="http://schemas.microsoft.com/office/powerpoint/2010/main" val="3185167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7C7EF-C1CF-703F-C5C3-05C943B6835E}"/>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02EE7395-91CF-5E07-1CC7-290D979BE4A0}"/>
              </a:ext>
            </a:extLst>
          </p:cNvPr>
          <p:cNvSpPr txBox="1"/>
          <p:nvPr/>
        </p:nvSpPr>
        <p:spPr>
          <a:xfrm>
            <a:off x="2258906" y="5150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3" name="Imagen 2">
            <a:extLst>
              <a:ext uri="{FF2B5EF4-FFF2-40B4-BE49-F238E27FC236}">
                <a16:creationId xmlns:a16="http://schemas.microsoft.com/office/drawing/2014/main" id="{95475F9F-AD4F-0D2C-97E3-2DB85399C3F3}"/>
              </a:ext>
            </a:extLst>
          </p:cNvPr>
          <p:cNvPicPr>
            <a:picLocks noChangeAspect="1"/>
          </p:cNvPicPr>
          <p:nvPr/>
        </p:nvPicPr>
        <p:blipFill>
          <a:blip r:embed="rId2"/>
          <a:stretch>
            <a:fillRect/>
          </a:stretch>
        </p:blipFill>
        <p:spPr>
          <a:xfrm>
            <a:off x="570867" y="820942"/>
            <a:ext cx="11296094" cy="59076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44E0FA1C-72D5-52EC-65ED-0C7A60924156}"/>
              </a:ext>
            </a:extLst>
          </p:cNvPr>
          <p:cNvSpPr txBox="1"/>
          <p:nvPr/>
        </p:nvSpPr>
        <p:spPr>
          <a:xfrm>
            <a:off x="596014" y="3863314"/>
            <a:ext cx="5622900" cy="5232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Se muestra el prompt de </a:t>
            </a: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MySQL</a:t>
            </a:r>
          </a:p>
        </p:txBody>
      </p:sp>
    </p:spTree>
    <p:extLst>
      <p:ext uri="{BB962C8B-B14F-4D97-AF65-F5344CB8AC3E}">
        <p14:creationId xmlns:p14="http://schemas.microsoft.com/office/powerpoint/2010/main" val="213586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724E4-68BD-E373-7613-FD1FE583A0E0}"/>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642883F8-B472-BE8D-C845-C76273C205CB}"/>
              </a:ext>
            </a:extLst>
          </p:cNvPr>
          <p:cNvSpPr txBox="1"/>
          <p:nvPr/>
        </p:nvSpPr>
        <p:spPr>
          <a:xfrm>
            <a:off x="82677" y="34504"/>
            <a:ext cx="12040315" cy="4774577"/>
          </a:xfrm>
          <a:prstGeom prst="rect">
            <a:avLst/>
          </a:prstGeom>
          <a:noFill/>
        </p:spPr>
        <p:txBody>
          <a:bodyPr wrap="square">
            <a:spAutoFit/>
          </a:bodyPr>
          <a:lstStyle/>
          <a:p>
            <a:pPr algn="ctr"/>
            <a:r>
              <a:rPr lang="es-ES" sz="4800" b="1" dirty="0">
                <a:solidFill>
                  <a:srgbClr val="FF0000"/>
                </a:solidFill>
                <a:effectLst>
                  <a:outerShdw blurRad="38100" dist="38100" dir="2700000" algn="tl">
                    <a:srgbClr val="000000">
                      <a:alpha val="43137"/>
                    </a:srgbClr>
                  </a:outerShdw>
                </a:effectLst>
                <a:latin typeface="Amasis MT Pro Black" panose="020F0502020204030204" pitchFamily="18" charset="0"/>
              </a:rPr>
              <a:t>¿QUÉ ES XAMPP?</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a:p>
            <a:pPr algn="just">
              <a:lnSpc>
                <a:spcPct val="150000"/>
              </a:lnSpc>
            </a:pPr>
            <a:r>
              <a:rPr lang="es-ES" sz="4400" dirty="0">
                <a:solidFill>
                  <a:srgbClr val="002060"/>
                </a:solidFill>
                <a:latin typeface="Amasis MT Pro Black" panose="02040A04050005020304" pitchFamily="18" charset="0"/>
                <a:ea typeface="ADLaM Display" panose="020F0502020204030204" pitchFamily="2" charset="0"/>
                <a:cs typeface="ADLaM Display" panose="020F0502020204030204" pitchFamily="2" charset="0"/>
              </a:rPr>
              <a:t>El nombre proviene del acrónimo de </a:t>
            </a: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X</a:t>
            </a:r>
            <a:r>
              <a:rPr lang="es-ES" sz="4400" dirty="0">
                <a:solidFill>
                  <a:srgbClr val="002060"/>
                </a:solidFill>
                <a:latin typeface="Amasis MT Pro Black" panose="02040A04050005020304" pitchFamily="18" charset="0"/>
                <a:ea typeface="ADLaM Display" panose="020F0502020204030204" pitchFamily="2" charset="0"/>
                <a:cs typeface="ADLaM Display" panose="020F0502020204030204" pitchFamily="2" charset="0"/>
              </a:rPr>
              <a:t> (para cualquiera de los diferentes sistemas operativos), </a:t>
            </a: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A</a:t>
            </a:r>
            <a:r>
              <a:rPr lang="es-ES" sz="4400" dirty="0">
                <a:solidFill>
                  <a:srgbClr val="002060"/>
                </a:solidFill>
                <a:latin typeface="Amasis MT Pro Black" panose="02040A04050005020304" pitchFamily="18" charset="0"/>
                <a:ea typeface="ADLaM Display" panose="020F0502020204030204" pitchFamily="2" charset="0"/>
                <a:cs typeface="ADLaM Display" panose="020F0502020204030204" pitchFamily="2" charset="0"/>
              </a:rPr>
              <a:t>pache, </a:t>
            </a: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M</a:t>
            </a:r>
            <a:r>
              <a:rPr lang="es-ES" sz="4400" dirty="0">
                <a:solidFill>
                  <a:srgbClr val="002060"/>
                </a:solidFill>
                <a:latin typeface="Amasis MT Pro Black" panose="02040A04050005020304" pitchFamily="18" charset="0"/>
                <a:ea typeface="ADLaM Display" panose="020F0502020204030204" pitchFamily="2" charset="0"/>
                <a:cs typeface="ADLaM Display" panose="020F0502020204030204" pitchFamily="2" charset="0"/>
              </a:rPr>
              <a:t>ySQL, </a:t>
            </a: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P</a:t>
            </a:r>
            <a:r>
              <a:rPr lang="es-ES" sz="4400" dirty="0">
                <a:solidFill>
                  <a:srgbClr val="002060"/>
                </a:solidFill>
                <a:latin typeface="Amasis MT Pro Black" panose="02040A04050005020304" pitchFamily="18" charset="0"/>
                <a:ea typeface="ADLaM Display" panose="020F0502020204030204" pitchFamily="2" charset="0"/>
                <a:cs typeface="ADLaM Display" panose="020F0502020204030204" pitchFamily="2" charset="0"/>
              </a:rPr>
              <a:t>HP, </a:t>
            </a: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P</a:t>
            </a:r>
            <a:r>
              <a:rPr lang="es-ES" sz="4400" dirty="0">
                <a:solidFill>
                  <a:srgbClr val="002060"/>
                </a:solidFill>
                <a:latin typeface="Amasis MT Pro Black" panose="02040A04050005020304" pitchFamily="18" charset="0"/>
                <a:ea typeface="ADLaM Display" panose="020F0502020204030204" pitchFamily="2" charset="0"/>
                <a:cs typeface="ADLaM Display" panose="020F0502020204030204" pitchFamily="2" charset="0"/>
              </a:rPr>
              <a:t>erl.</a:t>
            </a:r>
          </a:p>
        </p:txBody>
      </p:sp>
      <p:pic>
        <p:nvPicPr>
          <p:cNvPr id="4098" name="Picture 2" descr="Qué es y como instalar Xampp en Windows 10 - Norvic Software">
            <a:extLst>
              <a:ext uri="{FF2B5EF4-FFF2-40B4-BE49-F238E27FC236}">
                <a16:creationId xmlns:a16="http://schemas.microsoft.com/office/drawing/2014/main" id="{C9079D4F-D532-7AD4-0146-373A10EE44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566"/>
          <a:stretch/>
        </p:blipFill>
        <p:spPr bwMode="auto">
          <a:xfrm>
            <a:off x="3489930" y="3838754"/>
            <a:ext cx="6999797" cy="28968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593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45EFA-DA40-DD21-7B5A-38A10A16F025}"/>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18746274-6834-2E3E-8FBA-3FD840FBD6FA}"/>
              </a:ext>
            </a:extLst>
          </p:cNvPr>
          <p:cNvSpPr txBox="1"/>
          <p:nvPr/>
        </p:nvSpPr>
        <p:spPr>
          <a:xfrm>
            <a:off x="1925546" y="7266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4" name="Imagen 3">
            <a:extLst>
              <a:ext uri="{FF2B5EF4-FFF2-40B4-BE49-F238E27FC236}">
                <a16:creationId xmlns:a16="http://schemas.microsoft.com/office/drawing/2014/main" id="{26260AC7-D470-D005-ED71-B2A2DF858A11}"/>
              </a:ext>
            </a:extLst>
          </p:cNvPr>
          <p:cNvPicPr>
            <a:picLocks noChangeAspect="1"/>
          </p:cNvPicPr>
          <p:nvPr/>
        </p:nvPicPr>
        <p:blipFill>
          <a:blip r:embed="rId2"/>
          <a:stretch>
            <a:fillRect/>
          </a:stretch>
        </p:blipFill>
        <p:spPr>
          <a:xfrm>
            <a:off x="148358" y="1964661"/>
            <a:ext cx="11851453" cy="3633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a:extLst>
              <a:ext uri="{FF2B5EF4-FFF2-40B4-BE49-F238E27FC236}">
                <a16:creationId xmlns:a16="http://schemas.microsoft.com/office/drawing/2014/main" id="{7A50B4AE-1012-B8E8-AAB7-15DBF1E69754}"/>
              </a:ext>
            </a:extLst>
          </p:cNvPr>
          <p:cNvSpPr txBox="1"/>
          <p:nvPr/>
        </p:nvSpPr>
        <p:spPr>
          <a:xfrm>
            <a:off x="3609801" y="1509615"/>
            <a:ext cx="6897174" cy="144655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4400" b="1" dirty="0">
                <a:effectLst>
                  <a:outerShdw blurRad="38100" dist="38100" dir="2700000" algn="tl">
                    <a:srgbClr val="000000">
                      <a:alpha val="43137"/>
                    </a:srgbClr>
                  </a:outerShdw>
                </a:effectLst>
                <a:latin typeface="Aptos Black" panose="020F0502020204030204" pitchFamily="34" charset="0"/>
              </a:rPr>
              <a:t>En el navegador, digitar:</a:t>
            </a:r>
          </a:p>
          <a:p>
            <a:pPr algn="ctr"/>
            <a:r>
              <a:rPr lang="es-ES" sz="4400" b="1" dirty="0">
                <a:solidFill>
                  <a:srgbClr val="FF0000"/>
                </a:solidFill>
                <a:effectLst>
                  <a:outerShdw blurRad="38100" dist="38100" dir="2700000" algn="tl">
                    <a:srgbClr val="000000">
                      <a:alpha val="43137"/>
                    </a:srgbClr>
                  </a:outerShdw>
                </a:effectLst>
                <a:latin typeface="Aptos Black" panose="020F0502020204030204" pitchFamily="34" charset="0"/>
              </a:rPr>
              <a:t>DESCARGAR MYSQL</a:t>
            </a:r>
          </a:p>
        </p:txBody>
      </p:sp>
      <p:sp>
        <p:nvSpPr>
          <p:cNvPr id="9" name="CuadroTexto 8">
            <a:extLst>
              <a:ext uri="{FF2B5EF4-FFF2-40B4-BE49-F238E27FC236}">
                <a16:creationId xmlns:a16="http://schemas.microsoft.com/office/drawing/2014/main" id="{96786063-A9B8-2A17-B156-4EA5D5C13E90}"/>
              </a:ext>
            </a:extLst>
          </p:cNvPr>
          <p:cNvSpPr txBox="1"/>
          <p:nvPr/>
        </p:nvSpPr>
        <p:spPr>
          <a:xfrm>
            <a:off x="4890201" y="3781598"/>
            <a:ext cx="7206422" cy="144655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4400" b="1" dirty="0">
                <a:effectLst>
                  <a:outerShdw blurRad="38100" dist="38100" dir="2700000" algn="tl">
                    <a:srgbClr val="000000">
                      <a:alpha val="43137"/>
                    </a:srgbClr>
                  </a:outerShdw>
                </a:effectLst>
                <a:latin typeface="Aptos Black" panose="020F0502020204030204" pitchFamily="34" charset="0"/>
              </a:rPr>
              <a:t>Clic en el link:</a:t>
            </a:r>
          </a:p>
          <a:p>
            <a:pPr algn="ctr"/>
            <a:r>
              <a:rPr lang="es-ES" sz="4400" b="1" dirty="0">
                <a:solidFill>
                  <a:srgbClr val="FF0000"/>
                </a:solidFill>
                <a:effectLst>
                  <a:outerShdw blurRad="38100" dist="38100" dir="2700000" algn="tl">
                    <a:srgbClr val="000000">
                      <a:alpha val="43137"/>
                    </a:srgbClr>
                  </a:outerShdw>
                </a:effectLst>
                <a:latin typeface="Aptos Black" panose="020F0502020204030204" pitchFamily="34" charset="0"/>
              </a:rPr>
              <a:t>Download MySQL Installer</a:t>
            </a:r>
          </a:p>
        </p:txBody>
      </p:sp>
    </p:spTree>
    <p:extLst>
      <p:ext uri="{BB962C8B-B14F-4D97-AF65-F5344CB8AC3E}">
        <p14:creationId xmlns:p14="http://schemas.microsoft.com/office/powerpoint/2010/main" val="3190520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96C9-A465-60E6-25E9-4F79F29D2EE3}"/>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AAE1DE00-887C-4761-7B4F-C12245F61329}"/>
              </a:ext>
            </a:extLst>
          </p:cNvPr>
          <p:cNvSpPr txBox="1"/>
          <p:nvPr/>
        </p:nvSpPr>
        <p:spPr>
          <a:xfrm>
            <a:off x="2562879" y="86004"/>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5" name="Imagen 4">
            <a:extLst>
              <a:ext uri="{FF2B5EF4-FFF2-40B4-BE49-F238E27FC236}">
                <a16:creationId xmlns:a16="http://schemas.microsoft.com/office/drawing/2014/main" id="{A5269166-E867-ACFD-08FA-44422E6AFE3D}"/>
              </a:ext>
            </a:extLst>
          </p:cNvPr>
          <p:cNvPicPr>
            <a:picLocks noChangeAspect="1"/>
          </p:cNvPicPr>
          <p:nvPr/>
        </p:nvPicPr>
        <p:blipFill>
          <a:blip r:embed="rId2"/>
          <a:stretch>
            <a:fillRect/>
          </a:stretch>
        </p:blipFill>
        <p:spPr>
          <a:xfrm>
            <a:off x="2751050" y="953834"/>
            <a:ext cx="7757533" cy="5740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1991B96C-50A8-966E-6D15-4E66D7F1D035}"/>
              </a:ext>
            </a:extLst>
          </p:cNvPr>
          <p:cNvSpPr txBox="1"/>
          <p:nvPr/>
        </p:nvSpPr>
        <p:spPr>
          <a:xfrm>
            <a:off x="2631058" y="5729370"/>
            <a:ext cx="7651630" cy="76944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4400" b="1" dirty="0">
                <a:effectLst>
                  <a:outerShdw blurRad="38100" dist="38100" dir="2700000" algn="tl">
                    <a:srgbClr val="000000">
                      <a:alpha val="43137"/>
                    </a:srgbClr>
                  </a:outerShdw>
                </a:effectLst>
                <a:latin typeface="Aptos Black" panose="020F0502020204030204" pitchFamily="34" charset="0"/>
              </a:rPr>
              <a:t>Clic en el botón: </a:t>
            </a:r>
            <a:r>
              <a:rPr lang="es-ES" sz="4400" b="1" dirty="0">
                <a:solidFill>
                  <a:srgbClr val="FF0000"/>
                </a:solidFill>
                <a:effectLst>
                  <a:outerShdw blurRad="38100" dist="38100" dir="2700000" algn="tl">
                    <a:srgbClr val="000000">
                      <a:alpha val="43137"/>
                    </a:srgbClr>
                  </a:outerShdw>
                </a:effectLst>
                <a:latin typeface="Aptos Black" panose="020F0502020204030204" pitchFamily="34" charset="0"/>
              </a:rPr>
              <a:t>Download</a:t>
            </a:r>
          </a:p>
        </p:txBody>
      </p:sp>
    </p:spTree>
    <p:extLst>
      <p:ext uri="{BB962C8B-B14F-4D97-AF65-F5344CB8AC3E}">
        <p14:creationId xmlns:p14="http://schemas.microsoft.com/office/powerpoint/2010/main" val="2265362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1EBC5-6C67-C1F5-0A65-E73AB15F4A2E}"/>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ACB87BFE-6979-6B09-1F62-DCDDFC25AF50}"/>
              </a:ext>
            </a:extLst>
          </p:cNvPr>
          <p:cNvSpPr txBox="1"/>
          <p:nvPr/>
        </p:nvSpPr>
        <p:spPr>
          <a:xfrm>
            <a:off x="2129030" y="86004"/>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pic>
        <p:nvPicPr>
          <p:cNvPr id="5" name="Imagen 4">
            <a:extLst>
              <a:ext uri="{FF2B5EF4-FFF2-40B4-BE49-F238E27FC236}">
                <a16:creationId xmlns:a16="http://schemas.microsoft.com/office/drawing/2014/main" id="{4FA93C35-B898-D3EE-52B5-55E5137D09D6}"/>
              </a:ext>
            </a:extLst>
          </p:cNvPr>
          <p:cNvPicPr>
            <a:picLocks noChangeAspect="1"/>
          </p:cNvPicPr>
          <p:nvPr/>
        </p:nvPicPr>
        <p:blipFill>
          <a:blip r:embed="rId2"/>
          <a:stretch>
            <a:fillRect/>
          </a:stretch>
        </p:blipFill>
        <p:spPr>
          <a:xfrm>
            <a:off x="2572758" y="855445"/>
            <a:ext cx="7246418" cy="59165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uadroTexto 5">
            <a:extLst>
              <a:ext uri="{FF2B5EF4-FFF2-40B4-BE49-F238E27FC236}">
                <a16:creationId xmlns:a16="http://schemas.microsoft.com/office/drawing/2014/main" id="{DDE04A7E-A4DE-E2B0-F06F-82288C16537B}"/>
              </a:ext>
            </a:extLst>
          </p:cNvPr>
          <p:cNvSpPr txBox="1"/>
          <p:nvPr/>
        </p:nvSpPr>
        <p:spPr>
          <a:xfrm>
            <a:off x="5253491" y="4964694"/>
            <a:ext cx="6349041"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ES" sz="2800" b="1" dirty="0">
                <a:effectLst>
                  <a:outerShdw blurRad="38100" dist="38100" dir="2700000" algn="tl">
                    <a:srgbClr val="000000">
                      <a:alpha val="43137"/>
                    </a:srgbClr>
                  </a:outerShdw>
                </a:effectLst>
                <a:latin typeface="Aptos Black" panose="020F0502020204030204" pitchFamily="34" charset="0"/>
              </a:rPr>
              <a:t>Clic en el link:</a:t>
            </a:r>
          </a:p>
          <a:p>
            <a:pPr algn="ctr"/>
            <a:r>
              <a:rPr lang="es-ES" sz="2800" b="1" dirty="0">
                <a:solidFill>
                  <a:srgbClr val="FF0000"/>
                </a:solidFill>
                <a:effectLst>
                  <a:outerShdw blurRad="38100" dist="38100" dir="2700000" algn="tl">
                    <a:srgbClr val="000000">
                      <a:alpha val="43137"/>
                    </a:srgbClr>
                  </a:outerShdw>
                </a:effectLst>
                <a:latin typeface="Aptos Black" panose="020F0502020204030204" pitchFamily="34" charset="0"/>
              </a:rPr>
              <a:t>No gracias, solo inicia mi descarga.</a:t>
            </a:r>
          </a:p>
        </p:txBody>
      </p:sp>
    </p:spTree>
    <p:extLst>
      <p:ext uri="{BB962C8B-B14F-4D97-AF65-F5344CB8AC3E}">
        <p14:creationId xmlns:p14="http://schemas.microsoft.com/office/powerpoint/2010/main" val="4161869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5C008-1F13-79FD-238B-DA65DF63F77B}"/>
            </a:ext>
          </a:extLst>
        </p:cNvPr>
        <p:cNvGrpSpPr/>
        <p:nvPr/>
      </p:nvGrpSpPr>
      <p:grpSpPr>
        <a:xfrm>
          <a:off x="0" y="0"/>
          <a:ext cx="0" cy="0"/>
          <a:chOff x="0" y="0"/>
          <a:chExt cx="0" cy="0"/>
        </a:xfrm>
      </p:grpSpPr>
      <p:sp>
        <p:nvSpPr>
          <p:cNvPr id="7" name="CuadroTexto 6">
            <a:extLst>
              <a:ext uri="{FF2B5EF4-FFF2-40B4-BE49-F238E27FC236}">
                <a16:creationId xmlns:a16="http://schemas.microsoft.com/office/drawing/2014/main" id="{B630D334-3CFD-FBDA-3F2C-1375D7D71B38}"/>
              </a:ext>
            </a:extLst>
          </p:cNvPr>
          <p:cNvSpPr txBox="1"/>
          <p:nvPr/>
        </p:nvSpPr>
        <p:spPr>
          <a:xfrm>
            <a:off x="2643799" y="137762"/>
            <a:ext cx="8133875" cy="769441"/>
          </a:xfrm>
          <a:prstGeom prst="rect">
            <a:avLst/>
          </a:prstGeom>
          <a:noFill/>
        </p:spPr>
        <p:txBody>
          <a:bodyPr wrap="square">
            <a:spAutoFit/>
          </a:bodyPr>
          <a:lstStyle/>
          <a:p>
            <a:pPr algn="ctr"/>
            <a:r>
              <a:rPr lang="es-ES" sz="4400" b="1" dirty="0">
                <a:solidFill>
                  <a:srgbClr val="FF0000"/>
                </a:solidFill>
                <a:effectLst>
                  <a:outerShdw blurRad="38100" dist="38100" dir="2700000" algn="tl">
                    <a:srgbClr val="000000">
                      <a:alpha val="43137"/>
                    </a:srgbClr>
                  </a:outerShdw>
                </a:effectLst>
                <a:latin typeface="Amasis MT Pro Black" panose="02040A04050005020304" pitchFamily="18" charset="0"/>
                <a:ea typeface="ADLaM Display" panose="020F0502020204030204" pitchFamily="2" charset="0"/>
                <a:cs typeface="ADLaM Display" panose="020F0502020204030204" pitchFamily="2" charset="0"/>
              </a:rPr>
              <a:t>INSTALACIÓN DEL MYSQL</a:t>
            </a:r>
            <a:endParaRPr lang="es-ES" sz="1000" dirty="0">
              <a:latin typeface="Amasis MT Pro Black" panose="02040A04050005020304" pitchFamily="18" charset="0"/>
              <a:ea typeface="ADLaM Display" panose="020F0502020204030204" pitchFamily="2" charset="0"/>
              <a:cs typeface="ADLaM Display" panose="020F0502020204030204" pitchFamily="2" charset="0"/>
            </a:endParaRPr>
          </a:p>
        </p:txBody>
      </p:sp>
      <p:sp>
        <p:nvSpPr>
          <p:cNvPr id="5" name="CuadroTexto 4">
            <a:extLst>
              <a:ext uri="{FF2B5EF4-FFF2-40B4-BE49-F238E27FC236}">
                <a16:creationId xmlns:a16="http://schemas.microsoft.com/office/drawing/2014/main" id="{909A7525-DDC7-A686-3434-343E2EF79A19}"/>
              </a:ext>
            </a:extLst>
          </p:cNvPr>
          <p:cNvSpPr txBox="1"/>
          <p:nvPr/>
        </p:nvSpPr>
        <p:spPr>
          <a:xfrm>
            <a:off x="3283715" y="1071103"/>
            <a:ext cx="6854043" cy="769441"/>
          </a:xfrm>
          <a:prstGeom prst="rect">
            <a:avLst/>
          </a:prstGeom>
          <a:noFill/>
        </p:spPr>
        <p:txBody>
          <a:bodyPr wrap="square">
            <a:spAutoFit/>
          </a:bodyPr>
          <a:lstStyle/>
          <a:p>
            <a:pPr algn="ctr"/>
            <a:r>
              <a:rPr lang="es-ES" sz="4400" b="1" dirty="0">
                <a:effectLst>
                  <a:outerShdw blurRad="38100" dist="38100" dir="2700000" algn="tl">
                    <a:srgbClr val="000000">
                      <a:alpha val="43137"/>
                    </a:srgbClr>
                  </a:outerShdw>
                </a:effectLst>
                <a:latin typeface="Aptos Black" panose="020F0502020204030204" pitchFamily="34" charset="0"/>
              </a:rPr>
              <a:t>Proceso de la descarga</a:t>
            </a:r>
            <a:endParaRPr lang="es-ES" sz="4400" b="1" dirty="0">
              <a:solidFill>
                <a:srgbClr val="FF0000"/>
              </a:solidFill>
              <a:effectLst>
                <a:outerShdw blurRad="38100" dist="38100" dir="2700000" algn="tl">
                  <a:srgbClr val="000000">
                    <a:alpha val="43137"/>
                  </a:srgbClr>
                </a:outerShdw>
              </a:effectLst>
              <a:latin typeface="Aptos Black" panose="020F0502020204030204" pitchFamily="34" charset="0"/>
            </a:endParaRPr>
          </a:p>
        </p:txBody>
      </p:sp>
      <p:sp>
        <p:nvSpPr>
          <p:cNvPr id="11" name="CuadroTexto 10">
            <a:extLst>
              <a:ext uri="{FF2B5EF4-FFF2-40B4-BE49-F238E27FC236}">
                <a16:creationId xmlns:a16="http://schemas.microsoft.com/office/drawing/2014/main" id="{F81EE7D6-E18A-DE4B-7695-BFD254B54E5C}"/>
              </a:ext>
            </a:extLst>
          </p:cNvPr>
          <p:cNvSpPr txBox="1"/>
          <p:nvPr/>
        </p:nvSpPr>
        <p:spPr>
          <a:xfrm>
            <a:off x="3283715" y="4071537"/>
            <a:ext cx="6854043" cy="769441"/>
          </a:xfrm>
          <a:prstGeom prst="rect">
            <a:avLst/>
          </a:prstGeom>
          <a:noFill/>
        </p:spPr>
        <p:txBody>
          <a:bodyPr wrap="square">
            <a:spAutoFit/>
          </a:bodyPr>
          <a:lstStyle/>
          <a:p>
            <a:pPr algn="ctr"/>
            <a:r>
              <a:rPr lang="es-ES" sz="4400" b="1" dirty="0">
                <a:effectLst>
                  <a:outerShdw blurRad="38100" dist="38100" dir="2700000" algn="tl">
                    <a:srgbClr val="000000">
                      <a:alpha val="43137"/>
                    </a:srgbClr>
                  </a:outerShdw>
                </a:effectLst>
                <a:latin typeface="Aptos Black" panose="020F0502020204030204" pitchFamily="34" charset="0"/>
              </a:rPr>
              <a:t>Descarga Terminada</a:t>
            </a:r>
            <a:endParaRPr lang="es-ES" sz="4400" b="1" dirty="0">
              <a:solidFill>
                <a:srgbClr val="FF0000"/>
              </a:solidFill>
              <a:effectLst>
                <a:outerShdw blurRad="38100" dist="38100" dir="2700000" algn="tl">
                  <a:srgbClr val="000000">
                    <a:alpha val="43137"/>
                  </a:srgbClr>
                </a:outerShdw>
              </a:effectLst>
              <a:latin typeface="Aptos Black" panose="020F0502020204030204" pitchFamily="34" charset="0"/>
            </a:endParaRPr>
          </a:p>
        </p:txBody>
      </p:sp>
      <p:pic>
        <p:nvPicPr>
          <p:cNvPr id="4" name="Imagen 3">
            <a:extLst>
              <a:ext uri="{FF2B5EF4-FFF2-40B4-BE49-F238E27FC236}">
                <a16:creationId xmlns:a16="http://schemas.microsoft.com/office/drawing/2014/main" id="{C50A5C40-7CA3-FDFB-3ED8-E4BA68EBD416}"/>
              </a:ext>
            </a:extLst>
          </p:cNvPr>
          <p:cNvPicPr>
            <a:picLocks noChangeAspect="1"/>
          </p:cNvPicPr>
          <p:nvPr/>
        </p:nvPicPr>
        <p:blipFill>
          <a:blip r:embed="rId2"/>
          <a:stretch>
            <a:fillRect/>
          </a:stretch>
        </p:blipFill>
        <p:spPr>
          <a:xfrm>
            <a:off x="2007567" y="1840544"/>
            <a:ext cx="9406338" cy="21964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1938E5BE-5FEE-9C20-F419-B18618AD601C}"/>
              </a:ext>
            </a:extLst>
          </p:cNvPr>
          <p:cNvPicPr>
            <a:picLocks noChangeAspect="1"/>
          </p:cNvPicPr>
          <p:nvPr/>
        </p:nvPicPr>
        <p:blipFill>
          <a:blip r:embed="rId3"/>
          <a:stretch>
            <a:fillRect/>
          </a:stretch>
        </p:blipFill>
        <p:spPr>
          <a:xfrm>
            <a:off x="3167364" y="4938338"/>
            <a:ext cx="7086744" cy="16029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0077039"/>
      </p:ext>
    </p:extLst>
  </p:cSld>
  <p:clrMapOvr>
    <a:masterClrMapping/>
  </p:clrMapOvr>
</p:sld>
</file>

<file path=ppt/theme/theme1.xml><?xml version="1.0" encoding="utf-8"?>
<a:theme xmlns:a="http://schemas.openxmlformats.org/drawingml/2006/main" name="Archway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docProps/app.xml><?xml version="1.0" encoding="utf-8"?>
<Properties xmlns="http://schemas.openxmlformats.org/officeDocument/2006/extended-properties" xmlns:vt="http://schemas.openxmlformats.org/officeDocument/2006/docPropsVTypes">
  <TotalTime>641</TotalTime>
  <Words>713</Words>
  <Application>Microsoft Office PowerPoint</Application>
  <PresentationFormat>Panorámica</PresentationFormat>
  <Paragraphs>123</Paragraphs>
  <Slides>47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Amasis MT Pro Black</vt:lpstr>
      <vt:lpstr>Aptos Black</vt:lpstr>
      <vt:lpstr>Arial</vt:lpstr>
      <vt:lpstr>Felix Titling</vt:lpstr>
      <vt:lpstr>Goudy Old Style</vt:lpstr>
      <vt:lpstr>ArchwayVTI</vt:lpstr>
      <vt:lpstr>INSTALACIÓN DE MYSQL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pxjuleon (Leon Suyon, Juan Jose)</dc:creator>
  <cp:lastModifiedBy>pxjuleon (Leon Suyon, Juan Jose)</cp:lastModifiedBy>
  <cp:revision>102</cp:revision>
  <dcterms:created xsi:type="dcterms:W3CDTF">2024-12-15T23:07:37Z</dcterms:created>
  <dcterms:modified xsi:type="dcterms:W3CDTF">2024-12-28T03:08:43Z</dcterms:modified>
</cp:coreProperties>
</file>